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50" r:id="rId2"/>
    <p:sldId id="334" r:id="rId3"/>
    <p:sldId id="337" r:id="rId4"/>
    <p:sldId id="339" r:id="rId5"/>
    <p:sldId id="336" r:id="rId6"/>
    <p:sldId id="256" r:id="rId7"/>
    <p:sldId id="349" r:id="rId8"/>
    <p:sldId id="351" r:id="rId9"/>
    <p:sldId id="347" r:id="rId10"/>
    <p:sldId id="282" r:id="rId11"/>
    <p:sldId id="284" r:id="rId12"/>
    <p:sldId id="297" r:id="rId13"/>
    <p:sldId id="283" r:id="rId14"/>
    <p:sldId id="286" r:id="rId15"/>
    <p:sldId id="288" r:id="rId16"/>
    <p:sldId id="298" r:id="rId17"/>
    <p:sldId id="306" r:id="rId18"/>
    <p:sldId id="277" r:id="rId19"/>
    <p:sldId id="275" r:id="rId20"/>
    <p:sldId id="303" r:id="rId21"/>
    <p:sldId id="310" r:id="rId22"/>
    <p:sldId id="313" r:id="rId23"/>
    <p:sldId id="305" r:id="rId24"/>
    <p:sldId id="340" r:id="rId25"/>
    <p:sldId id="348" r:id="rId26"/>
    <p:sldId id="344" r:id="rId27"/>
    <p:sldId id="343" r:id="rId28"/>
    <p:sldId id="346" r:id="rId29"/>
  </p:sldIdLst>
  <p:sldSz cx="9144000" cy="6858000" type="screen4x3"/>
  <p:notesSz cx="6997700" cy="9271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1" autoAdjust="0"/>
    <p:restoredTop sz="69353" autoAdjust="0"/>
  </p:normalViewPr>
  <p:slideViewPr>
    <p:cSldViewPr>
      <p:cViewPr>
        <p:scale>
          <a:sx n="57" d="100"/>
          <a:sy n="57" d="100"/>
        </p:scale>
        <p:origin x="-2376"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LGBTQ</c:v>
                </c:pt>
              </c:strCache>
            </c:strRef>
          </c:tx>
          <c:invertIfNegative val="0"/>
          <c:dLbls>
            <c:txPr>
              <a:bodyPr/>
              <a:lstStyle/>
              <a:p>
                <a:pPr>
                  <a:defRPr sz="2800" b="1"/>
                </a:pPr>
                <a:endParaRPr lang="en-US"/>
              </a:p>
            </c:txPr>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General</c:formatCode>
                <c:ptCount val="4"/>
                <c:pt idx="0" formatCode="0%">
                  <c:v>0.69</c:v>
                </c:pt>
              </c:numCache>
            </c:numRef>
          </c:val>
        </c:ser>
        <c:ser>
          <c:idx val="1"/>
          <c:order val="1"/>
          <c:tx>
            <c:strRef>
              <c:f>Sheet1!$C$1</c:f>
              <c:strCache>
                <c:ptCount val="1"/>
                <c:pt idx="0">
                  <c:v>Heterosexual</c:v>
                </c:pt>
              </c:strCache>
            </c:strRef>
          </c:tx>
          <c:invertIfNegative val="0"/>
          <c:dLbls>
            <c:dLbl>
              <c:idx val="0"/>
              <c:layout>
                <c:manualLayout>
                  <c:x val="4.716981132075472E-2"/>
                  <c:y val="-8.4180979826834132E-3"/>
                </c:manualLayout>
              </c:layout>
              <c:showLegendKey val="0"/>
              <c:showVal val="1"/>
              <c:showCatName val="0"/>
              <c:showSerName val="0"/>
              <c:showPercent val="0"/>
              <c:showBubbleSize val="0"/>
            </c:dLbl>
            <c:txPr>
              <a:bodyPr/>
              <a:lstStyle/>
              <a:p>
                <a:pPr>
                  <a:defRPr sz="2800" b="1"/>
                </a:pPr>
                <a:endParaRPr lang="en-US"/>
              </a:p>
            </c:txPr>
            <c:showLegendKey val="0"/>
            <c:showVal val="1"/>
            <c:showCatName val="0"/>
            <c:showSerName val="0"/>
            <c:showPercent val="0"/>
            <c:showBubbleSize val="0"/>
            <c:showLeaderLines val="0"/>
          </c:dLbls>
          <c:cat>
            <c:numRef>
              <c:f>Sheet1!$A$2:$A$5</c:f>
              <c:numCache>
                <c:formatCode>General</c:formatCode>
                <c:ptCount val="4"/>
              </c:numCache>
            </c:numRef>
          </c:cat>
          <c:val>
            <c:numRef>
              <c:f>Sheet1!$C$2:$C$5</c:f>
              <c:numCache>
                <c:formatCode>General</c:formatCode>
                <c:ptCount val="4"/>
                <c:pt idx="0" formatCode="0%">
                  <c:v>0.39</c:v>
                </c:pt>
              </c:numCache>
            </c:numRef>
          </c:val>
        </c:ser>
        <c:dLbls>
          <c:showLegendKey val="0"/>
          <c:showVal val="0"/>
          <c:showCatName val="0"/>
          <c:showSerName val="0"/>
          <c:showPercent val="0"/>
          <c:showBubbleSize val="0"/>
        </c:dLbls>
        <c:gapWidth val="150"/>
        <c:axId val="40069760"/>
        <c:axId val="40083840"/>
      </c:barChart>
      <c:catAx>
        <c:axId val="40069760"/>
        <c:scaling>
          <c:orientation val="minMax"/>
        </c:scaling>
        <c:delete val="0"/>
        <c:axPos val="b"/>
        <c:numFmt formatCode="General" sourceLinked="1"/>
        <c:majorTickMark val="out"/>
        <c:minorTickMark val="none"/>
        <c:tickLblPos val="nextTo"/>
        <c:crossAx val="40083840"/>
        <c:crosses val="autoZero"/>
        <c:auto val="1"/>
        <c:lblAlgn val="ctr"/>
        <c:lblOffset val="100"/>
        <c:noMultiLvlLbl val="0"/>
      </c:catAx>
      <c:valAx>
        <c:axId val="40083840"/>
        <c:scaling>
          <c:orientation val="minMax"/>
        </c:scaling>
        <c:delete val="0"/>
        <c:axPos val="l"/>
        <c:majorGridlines/>
        <c:numFmt formatCode="0%" sourceLinked="1"/>
        <c:majorTickMark val="out"/>
        <c:minorTickMark val="none"/>
        <c:tickLblPos val="nextTo"/>
        <c:crossAx val="40069760"/>
        <c:crosses val="autoZero"/>
        <c:crossBetween val="between"/>
      </c:valAx>
    </c:plotArea>
    <c:legend>
      <c:legendPos val="b"/>
      <c:overlay val="0"/>
      <c:txPr>
        <a:bodyPr/>
        <a:lstStyle/>
        <a:p>
          <a:pPr>
            <a:defRPr sz="2400"/>
          </a:pPr>
          <a:endParaRPr lang="en-US"/>
        </a:p>
      </c:txPr>
    </c:legend>
    <c:plotVisOnly val="1"/>
    <c:dispBlanksAs val="gap"/>
    <c:showDLblsOverMax val="0"/>
  </c:chart>
  <c:spPr>
    <a:solidFill>
      <a:schemeClr val="bg1">
        <a:lumMod val="95000"/>
      </a:schemeClr>
    </a:solidFill>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745F9CDE-FA98-44A3-8AFC-ADDC4C2DBEF8}" type="datetimeFigureOut">
              <a:rPr lang="en-US"/>
              <a:pPr>
                <a:defRPr/>
              </a:pPr>
              <a:t>3/29/2017</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32B1178-10B1-4A99-A465-5523F77A2706}" type="slidenum">
              <a:rPr lang="en-US"/>
              <a:pPr>
                <a:defRPr/>
              </a:pPr>
              <a:t>‹#›</a:t>
            </a:fld>
            <a:endParaRPr lang="en-US"/>
          </a:p>
        </p:txBody>
      </p:sp>
    </p:spTree>
    <p:extLst>
      <p:ext uri="{BB962C8B-B14F-4D97-AF65-F5344CB8AC3E}">
        <p14:creationId xmlns:p14="http://schemas.microsoft.com/office/powerpoint/2010/main" val="2350979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435EE78-35BE-4F80-8ED1-C71BB4A57849}" type="datetimeFigureOut">
              <a:rPr lang="en-US"/>
              <a:pPr>
                <a:defRPr/>
              </a:pPr>
              <a:t>3/29/2017</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0088" y="4403725"/>
            <a:ext cx="5597525" cy="417195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05863"/>
            <a:ext cx="3032125" cy="4635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63988" y="8805863"/>
            <a:ext cx="3032125" cy="46355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7AFF73B-988C-493D-9B94-B635B01091F3}" type="slidenum">
              <a:rPr lang="en-US"/>
              <a:pPr>
                <a:defRPr/>
              </a:pPr>
              <a:t>‹#›</a:t>
            </a:fld>
            <a:endParaRPr lang="en-US"/>
          </a:p>
        </p:txBody>
      </p:sp>
    </p:spTree>
    <p:extLst>
      <p:ext uri="{BB962C8B-B14F-4D97-AF65-F5344CB8AC3E}">
        <p14:creationId xmlns:p14="http://schemas.microsoft.com/office/powerpoint/2010/main" val="1810616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bi.gov/about-us/cjis/ucr/ucr-publication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nytimes.com/interactive/2016/06/16/us/hate-crimes-against-lgbt.html?_r=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C5C3CF-F2C9-437B-908E-D2DF060F3A01}"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RQ 1 : Do individuals notice the Safe Zone symbol on the door?</a:t>
            </a:r>
          </a:p>
          <a:p>
            <a:pPr eaLnBrk="1" hangingPunct="1">
              <a:spcBef>
                <a:spcPct val="0"/>
              </a:spcBef>
            </a:pPr>
            <a:endParaRPr lang="en-US" smtClean="0"/>
          </a:p>
          <a:p>
            <a:pPr eaLnBrk="1" hangingPunct="1">
              <a:spcBef>
                <a:spcPct val="0"/>
              </a:spcBef>
            </a:pPr>
            <a:endParaRPr lang="en-US"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DF66D2-E4F1-4798-AE41-E42E42ADC2F8}"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--minimum of 42 participants in each of the three LGBQ groups; &amp; a minimum of 69 participants in each of the three heterosexual groups. </a:t>
            </a:r>
          </a:p>
          <a:p>
            <a:pPr marL="0" lvl="1" eaLnBrk="1" hangingPunct="1">
              <a:spcBef>
                <a:spcPct val="0"/>
              </a:spcBef>
            </a:pPr>
            <a:r>
              <a:rPr lang="en-US" sz="2600" dirty="0" smtClean="0"/>
              <a:t>--Majority were Caucasian (76%), Christian (76%), Heterosexual (61%), and highly educated (52% had some college; 91% had more than high school diploma).</a:t>
            </a:r>
          </a:p>
          <a:p>
            <a:pPr marL="0" lvl="1" eaLnBrk="1" hangingPunct="1">
              <a:spcBef>
                <a:spcPct val="0"/>
              </a:spcBef>
            </a:pPr>
            <a:r>
              <a:rPr lang="en-US" sz="2600" dirty="0" smtClean="0"/>
              <a:t>--Community Recruited through APA’s Division 44 </a:t>
            </a:r>
            <a:r>
              <a:rPr lang="en-US" sz="2600" dirty="0" err="1" smtClean="0"/>
              <a:t>listserve</a:t>
            </a:r>
            <a:r>
              <a:rPr lang="en-US" sz="2600" dirty="0" smtClean="0"/>
              <a:t>, GLBT nightclubs, community churches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Recruitment emails (see Appendix B) were sent to a various Texas Tech University student organizations, such as the Intervarsity Christian Fellowship, Campus Crusade for Christ, Reformed University Fellowship, Latter-Day Saint Student Organization, Catholic Students Association, Lutheran Student Fellowship, Men of God Christian Fraternity, Muslim Student Association, and Paradigm Bible Study. Further, national organizations were contacted to recruit LGBQ individuals. Specifically, both the local and national sector of </a:t>
            </a:r>
            <a:r>
              <a:rPr lang="en-US" u="sng" dirty="0" smtClean="0"/>
              <a:t>Parents, Families, &amp; Friends of Lesbians and Gays  (</a:t>
            </a:r>
            <a:r>
              <a:rPr lang="en-US" dirty="0" smtClean="0"/>
              <a:t>PFLAG) were contacted and recruitment emails posted on the PFLAG list-serve. From the list-serve, over 350 PFLAG leaders across the United States were contacted with the recruitment email.  Other LGBQ organizations contacted included the Texas Tech University Gay-Straight Alliance, South Plains College Gay-Straight Alliance, and Equality Texas (i.e., Human Rights Campaign Group). To have a more diverse sample, the primary investigator recruited participants within the community and general public (e.g., LGBQ nightclubs) by passing out recruitment flyers with information and a link to the study (Appendix B).</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88B599-2595-44F2-83B7-55FC4915A35D}"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u="sng" dirty="0" smtClean="0"/>
              <a:t>Intentions to Seek Counseling: </a:t>
            </a:r>
            <a:r>
              <a:rPr lang="en-US" dirty="0" smtClean="0"/>
              <a:t>17-item measure wherein respondents rate from 1 (very unlikely) to 4 (very likely) how likely they would be to seek counseling if they were experiencing the problem listed. </a:t>
            </a:r>
          </a:p>
          <a:p>
            <a:pPr eaLnBrk="1" hangingPunct="1">
              <a:spcBef>
                <a:spcPct val="0"/>
              </a:spcBef>
            </a:pPr>
            <a:r>
              <a:rPr lang="en-US" dirty="0" smtClean="0"/>
              <a:t>--Problems include choosing a major, weight control, relationship difficulties, self-confidence problems, overuse of alcohol, personal worries, difficulty in sleeping, concerns about sexuality, procrastination with schoolwork, difficulty concentrating, depression, fear of failure, improvement of self-understanding, relaxation training, test anxiety, loneliness, and drug problems. </a:t>
            </a:r>
          </a:p>
          <a:p>
            <a:pPr eaLnBrk="1" hangingPunct="1">
              <a:spcBef>
                <a:spcPct val="0"/>
              </a:spcBef>
            </a:pPr>
            <a:r>
              <a:rPr lang="en-US" dirty="0" smtClean="0"/>
              <a:t>--For the purposes of this study, the scale was revised to fit with items assessing participants’ willingness to seek counseling from this particular mental health clinic. For example, the directions read, “Assume that you are experiencing each problem and then rate your likelihood of seeking help at </a:t>
            </a:r>
            <a:r>
              <a:rPr lang="en-US" i="1" dirty="0" smtClean="0"/>
              <a:t>this mental health clinic</a:t>
            </a:r>
            <a:r>
              <a:rPr lang="en-US" dirty="0" smtClean="0"/>
              <a:t> for each of the following issues.”</a:t>
            </a:r>
            <a:endParaRPr lang="en-US" b="1" i="1" u="sng" dirty="0" smtClean="0"/>
          </a:p>
          <a:p>
            <a:pPr eaLnBrk="1" hangingPunct="1">
              <a:spcBef>
                <a:spcPct val="0"/>
              </a:spcBef>
            </a:pPr>
            <a:r>
              <a:rPr lang="en-US" dirty="0" smtClean="0"/>
              <a:t>--Scale responses were summed, with higher scores indicating a greater likelihood of seeking counseling for each of the three types of concern.</a:t>
            </a:r>
          </a:p>
          <a:p>
            <a:pPr eaLnBrk="1" hangingPunct="1">
              <a:spcBef>
                <a:spcPct val="0"/>
              </a:spcBef>
            </a:pPr>
            <a:r>
              <a:rPr lang="en-US" dirty="0" smtClean="0"/>
              <a:t>Possible score Range is 17 - 102</a:t>
            </a:r>
          </a:p>
          <a:p>
            <a:pPr eaLnBrk="1" hangingPunct="1">
              <a:spcBef>
                <a:spcPct val="0"/>
              </a:spcBef>
            </a:pPr>
            <a:endParaRPr lang="en-US" i="1" dirty="0" smtClean="0"/>
          </a:p>
          <a:p>
            <a:pPr eaLnBrk="1" hangingPunct="1">
              <a:spcBef>
                <a:spcPct val="0"/>
              </a:spcBef>
            </a:pPr>
            <a:r>
              <a:rPr lang="en-US" b="1" i="1" u="sng" dirty="0" smtClean="0"/>
              <a:t>Cultural Congruity Scale: </a:t>
            </a:r>
            <a:r>
              <a:rPr lang="en-US" dirty="0" smtClean="0"/>
              <a:t>13-item Cultural Congruity Scale (CCS; Gloria &amp; Robinson </a:t>
            </a:r>
            <a:r>
              <a:rPr lang="en-US" dirty="0" err="1" smtClean="0"/>
              <a:t>Kurpius</a:t>
            </a:r>
            <a:r>
              <a:rPr lang="en-US" dirty="0" smtClean="0"/>
              <a:t>, 1996) </a:t>
            </a:r>
          </a:p>
          <a:p>
            <a:pPr eaLnBrk="1" hangingPunct="1">
              <a:spcBef>
                <a:spcPct val="0"/>
              </a:spcBef>
            </a:pPr>
            <a:r>
              <a:rPr lang="en-US" dirty="0" smtClean="0"/>
              <a:t>--scale was revised to fit with items assessing participants’ values and those of the mental health clinic. For example, </a:t>
            </a:r>
            <a:r>
              <a:rPr lang="en-US" i="1" dirty="0" smtClean="0"/>
              <a:t>I feel that I would have to change myself to fit in at this university </a:t>
            </a:r>
            <a:r>
              <a:rPr lang="en-US" dirty="0" smtClean="0"/>
              <a:t>was changed to </a:t>
            </a:r>
            <a:r>
              <a:rPr lang="en-US" i="1" dirty="0" smtClean="0"/>
              <a:t>I feel that I would have to change myself to fit in at this mental health clinic</a:t>
            </a:r>
            <a:r>
              <a:rPr lang="en-US" dirty="0" smtClean="0"/>
              <a:t>. The 13-items was based on a 7-point Likert-type scale ranging from 1 </a:t>
            </a:r>
            <a:r>
              <a:rPr lang="en-US" i="1" dirty="0" smtClean="0"/>
              <a:t>(not at all) </a:t>
            </a:r>
            <a:r>
              <a:rPr lang="en-US" dirty="0" smtClean="0"/>
              <a:t>to 7 (a </a:t>
            </a:r>
            <a:r>
              <a:rPr lang="en-US" i="1" dirty="0" smtClean="0"/>
              <a:t>great deal; </a:t>
            </a:r>
            <a:r>
              <a:rPr lang="en-US" dirty="0" smtClean="0"/>
              <a:t>see Appendix G</a:t>
            </a:r>
            <a:r>
              <a:rPr lang="en-US" i="1" dirty="0" smtClean="0"/>
              <a:t>). </a:t>
            </a:r>
          </a:p>
          <a:p>
            <a:pPr eaLnBrk="1" hangingPunct="1">
              <a:spcBef>
                <a:spcPct val="0"/>
              </a:spcBef>
            </a:pPr>
            <a:r>
              <a:rPr lang="en-US" i="1" dirty="0" smtClean="0"/>
              <a:t>--</a:t>
            </a:r>
            <a:r>
              <a:rPr lang="en-US" dirty="0" smtClean="0"/>
              <a:t>Scores found by summing individual’s item responses after reverse scoring items 1, 2, 3, 4, 6, 7, 9, and 10. Individuals’ scores can range from 13 to 91, with higher scores indicating greater perceived congruity of values. </a:t>
            </a:r>
          </a:p>
          <a:p>
            <a:pPr eaLnBrk="1" hangingPunct="1">
              <a:spcBef>
                <a:spcPct val="0"/>
              </a:spcBef>
            </a:pPr>
            <a:endParaRPr lang="en-US" b="1" i="1" u="sng" dirty="0" smtClean="0"/>
          </a:p>
          <a:p>
            <a:pPr eaLnBrk="1" hangingPunct="1">
              <a:spcBef>
                <a:spcPct val="0"/>
              </a:spcBef>
            </a:pPr>
            <a:r>
              <a:rPr lang="en-US" b="1" i="1" u="sng" dirty="0" smtClean="0"/>
              <a:t>Outness Inventory: </a:t>
            </a:r>
            <a:r>
              <a:rPr lang="en-US" i="1" dirty="0" smtClean="0"/>
              <a:t>(</a:t>
            </a:r>
            <a:r>
              <a:rPr lang="en-US" dirty="0" smtClean="0"/>
              <a:t>OI; Mohr &amp; </a:t>
            </a:r>
            <a:r>
              <a:rPr lang="en-US" dirty="0" err="1" smtClean="0"/>
              <a:t>Fassinger</a:t>
            </a:r>
            <a:r>
              <a:rPr lang="en-US" dirty="0" smtClean="0"/>
              <a:t>, 2000), 10 item self-report measure that assesses the degree to which individuals are open about their sexual orientation in different areas of their lives. (family, religious congregation, and everyday life (e.g., work, friendships). Likert scale 1 (person definitely does not know about your sexual orientation status) to 7 (person definitely knows about your sexual orientation status, and it is openly talked about)</a:t>
            </a:r>
            <a:r>
              <a:rPr lang="en-US" i="1" dirty="0" smtClean="0"/>
              <a:t>. </a:t>
            </a:r>
            <a:r>
              <a:rPr lang="en-US" dirty="0" smtClean="0"/>
              <a:t>Each item on the 10 item scale identifies a specific individual (mother, father, siblings), others in an individual’s life (work peers, strangers, new acquaintances), and religious community (leaders of religious community). Each participant rates the degree of outness for that individual, with higher scores indicating greater disclosure of sexual orientation.  </a:t>
            </a:r>
          </a:p>
          <a:p>
            <a:pPr eaLnBrk="1" hangingPunct="1">
              <a:spcBef>
                <a:spcPct val="0"/>
              </a:spcBef>
            </a:pPr>
            <a:r>
              <a:rPr lang="en-US" dirty="0" smtClean="0"/>
              <a:t>--Scores range from 0 to 70</a:t>
            </a:r>
          </a:p>
          <a:p>
            <a:pPr eaLnBrk="1" hangingPunct="1">
              <a:spcBef>
                <a:spcPct val="0"/>
              </a:spcBef>
            </a:pPr>
            <a:endParaRPr lang="en-US" dirty="0" smtClean="0"/>
          </a:p>
          <a:p>
            <a:pPr eaLnBrk="1" hangingPunct="1">
              <a:spcBef>
                <a:spcPct val="0"/>
              </a:spcBef>
            </a:pPr>
            <a:r>
              <a:rPr lang="en-US" b="1" i="1" u="sng" dirty="0" smtClean="0"/>
              <a:t>Duke Religion Index</a:t>
            </a:r>
            <a:r>
              <a:rPr lang="en-US" i="1" dirty="0" smtClean="0"/>
              <a:t>:</a:t>
            </a:r>
            <a:r>
              <a:rPr lang="en-US" dirty="0" smtClean="0"/>
              <a:t> covers three major areas of religiousness: the organizational (1 item; attendance at religious services), non-organizational (1 item; prayer or religious study), and subjective or intrinsic (3 items; experience the presence of the Divine) dimensions of religiosity. </a:t>
            </a:r>
          </a:p>
          <a:p>
            <a:pPr eaLnBrk="1" hangingPunct="1">
              <a:spcBef>
                <a:spcPct val="0"/>
              </a:spcBef>
            </a:pPr>
            <a:r>
              <a:rPr lang="en-US" dirty="0" smtClean="0"/>
              <a:t>--Participants’ responses were summed, with the total score ranging from 5 to 27. </a:t>
            </a:r>
          </a:p>
          <a:p>
            <a:pPr eaLnBrk="1" hangingPunct="1">
              <a:spcBef>
                <a:spcPct val="0"/>
              </a:spcBef>
            </a:pPr>
            <a:r>
              <a:rPr lang="en-US" dirty="0" smtClean="0"/>
              <a:t>--Sample items included, “how often do you spend time in private religious activities, such as prayer, meditation, or Bible study?” and “my religious beliefs are what really lie behind my whole approach to life.” </a:t>
            </a:r>
          </a:p>
          <a:p>
            <a:pPr eaLnBrk="1" hangingPunct="1">
              <a:spcBef>
                <a:spcPct val="0"/>
              </a:spcBef>
            </a:pPr>
            <a:endParaRPr lang="en-US" dirty="0" smtClean="0"/>
          </a:p>
          <a:p>
            <a:pPr eaLnBrk="1" hangingPunct="1">
              <a:spcBef>
                <a:spcPct val="0"/>
              </a:spcBef>
            </a:pPr>
            <a:r>
              <a:rPr lang="en-US" b="1" i="1" u="sng" dirty="0" smtClean="0"/>
              <a:t>Religious Fundamentalism Scale:</a:t>
            </a:r>
            <a:r>
              <a:rPr lang="en-US" i="1" dirty="0" smtClean="0"/>
              <a:t> </a:t>
            </a:r>
            <a:r>
              <a:rPr lang="en-US" dirty="0" smtClean="0"/>
              <a:t>12-item measure using an 8-point Likert scale response format where responses range from </a:t>
            </a:r>
            <a:r>
              <a:rPr lang="en-US" i="1" dirty="0" smtClean="0"/>
              <a:t>very strongly </a:t>
            </a:r>
            <a:r>
              <a:rPr lang="en-US" dirty="0" smtClean="0"/>
              <a:t>disagree with a statement to </a:t>
            </a:r>
            <a:r>
              <a:rPr lang="en-US" i="1" dirty="0" smtClean="0"/>
              <a:t>very strongly agree</a:t>
            </a:r>
            <a:r>
              <a:rPr lang="en-US" dirty="0" smtClean="0"/>
              <a:t> with each statement, with higher scores indicating higher levels of religious fundamentalism. </a:t>
            </a:r>
          </a:p>
          <a:p>
            <a:pPr eaLnBrk="1" hangingPunct="1">
              <a:spcBef>
                <a:spcPct val="0"/>
              </a:spcBef>
            </a:pPr>
            <a:r>
              <a:rPr lang="en-US" dirty="0" smtClean="0"/>
              <a:t>---Sample items: “God has given humanity a complete, unfailing guide to happiness and salvation, which must be totally followed,” and “when you get right down to it, there are basically only two kinds of people in the world: the Righteous, who will be rewarded by God; and the rest, who will not.” </a:t>
            </a:r>
          </a:p>
          <a:p>
            <a:pPr eaLnBrk="1" hangingPunct="1">
              <a:spcBef>
                <a:spcPct val="0"/>
              </a:spcBef>
            </a:pPr>
            <a:endParaRPr lang="en-US" b="1" i="1" u="sng" dirty="0" smtClean="0"/>
          </a:p>
          <a:p>
            <a:pPr eaLnBrk="1" hangingPunct="1">
              <a:spcBef>
                <a:spcPct val="0"/>
              </a:spcBef>
            </a:pPr>
            <a:r>
              <a:rPr lang="en-US" b="1" i="1" u="sng" dirty="0" smtClean="0"/>
              <a:t>Social Desirability Scale:</a:t>
            </a:r>
            <a:r>
              <a:rPr lang="en-US" dirty="0" smtClean="0"/>
              <a:t> used a 10-item revised form (</a:t>
            </a:r>
            <a:r>
              <a:rPr lang="en-US" dirty="0" err="1" smtClean="0"/>
              <a:t>Strahan</a:t>
            </a:r>
            <a:r>
              <a:rPr lang="en-US" dirty="0" smtClean="0"/>
              <a:t> &amp; </a:t>
            </a:r>
            <a:r>
              <a:rPr lang="en-US" dirty="0" err="1" smtClean="0"/>
              <a:t>Gerbasi</a:t>
            </a:r>
            <a:r>
              <a:rPr lang="en-US" dirty="0" smtClean="0"/>
              <a:t>, 1972), of which 5 are marked "true" items (i.e., highly desirable behaviors but low likelihood of occurring) and 5 are marked "false" items (i.e., socially disapproved behaviors but high likelihood of occurring). -------Sample items include “I'm always willing to admit it when I make a mistake” and “There have been occasions when I took advantage of someone.”</a:t>
            </a:r>
          </a:p>
          <a:p>
            <a:pPr eaLnBrk="1" hangingPunct="1">
              <a:spcBef>
                <a:spcPct val="0"/>
              </a:spcBef>
            </a:pPr>
            <a:r>
              <a:rPr lang="en-US" dirty="0" smtClean="0"/>
              <a:t>--For purposes of this study, a 5-point Likert scale was used (e.g., 5-Strongly Agree, 4-Agree, 3-Neither Agree nor Disagree, 2-Disagree, 1-Strongly Disagree) rather than the True - False answer key. </a:t>
            </a:r>
            <a:endParaRPr lang="en-US" b="1" i="1" u="sng" dirty="0"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F63FF3-7B8C-437C-94F2-115D7B31ED1C}" type="slidenum">
              <a:rPr lang="en-US">
                <a:ea typeface="ＭＳ Ｐゴシック" pitchFamily="-72" charset="-128"/>
                <a:cs typeface="ＭＳ Ｐゴシック" pitchFamily="-72" charset="-128"/>
              </a:rPr>
              <a:pPr fontAlgn="base">
                <a:spcBef>
                  <a:spcPct val="0"/>
                </a:spcBef>
                <a:spcAft>
                  <a:spcPct val="0"/>
                </a:spcAft>
                <a:defRPr/>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smtClean="0"/>
              <a:t>HYPOTHESIS 1a</a:t>
            </a:r>
            <a:r>
              <a:rPr lang="en-US" dirty="0" smtClean="0"/>
              <a:t> was supported that a majority of heterosexual participants would not notice the Subtle symbol.</a:t>
            </a:r>
          </a:p>
          <a:p>
            <a:pPr eaLnBrk="1" hangingPunct="1">
              <a:spcBef>
                <a:spcPct val="0"/>
              </a:spcBef>
            </a:pPr>
            <a:r>
              <a:rPr lang="en-US" b="1" u="sng" dirty="0" smtClean="0"/>
              <a:t>Hypothesis 1b</a:t>
            </a:r>
            <a:r>
              <a:rPr lang="en-US" dirty="0" smtClean="0"/>
              <a:t> was supported, indicating that fewer heterosexual participants noticed the symbol than LGBQ participants</a:t>
            </a:r>
          </a:p>
          <a:p>
            <a:pPr eaLnBrk="1" hangingPunct="1">
              <a:spcBef>
                <a:spcPct val="0"/>
              </a:spcBef>
            </a:pPr>
            <a:r>
              <a:rPr lang="en-US" dirty="0" smtClean="0"/>
              <a:t>To compare whether LGBQ participants’ level of outness influenced whether they noticed the Subtle symbol or not </a:t>
            </a:r>
            <a:r>
              <a:rPr lang="en-US" b="1" u="sng" dirty="0" smtClean="0"/>
              <a:t>(</a:t>
            </a:r>
            <a:r>
              <a:rPr lang="en-US" b="1" i="1" u="sng" dirty="0" smtClean="0"/>
              <a:t>Hypothesis 1c</a:t>
            </a:r>
            <a:r>
              <a:rPr lang="en-US" b="1" u="sng" dirty="0" smtClean="0"/>
              <a:t>) was rejected</a:t>
            </a:r>
          </a:p>
          <a:p>
            <a:pPr eaLnBrk="1" hangingPunct="1">
              <a:spcBef>
                <a:spcPct val="0"/>
              </a:spcBef>
            </a:pPr>
            <a:r>
              <a:rPr lang="en-US" b="1" dirty="0" smtClean="0"/>
              <a:t>-- </a:t>
            </a:r>
            <a:r>
              <a:rPr lang="en-US" dirty="0" smtClean="0"/>
              <a:t>an independent samples t-test was calculated comparing the overall OI scores of LGBQ individuals who did and did not notice the symbol. However, there was a not a significant difference in the level of outness for LGBQ individuals who noticed the symbol (M = 4.64; </a:t>
            </a:r>
            <a:r>
              <a:rPr lang="en-US" i="1" dirty="0" smtClean="0"/>
              <a:t>SD </a:t>
            </a:r>
            <a:r>
              <a:rPr lang="en-US" dirty="0" smtClean="0"/>
              <a:t>= 1.57) and those who did not notice the symbol (M = 4.44; </a:t>
            </a:r>
            <a:r>
              <a:rPr lang="en-US" i="1" dirty="0" smtClean="0"/>
              <a:t>SD</a:t>
            </a:r>
            <a:r>
              <a:rPr lang="en-US" dirty="0" smtClean="0"/>
              <a:t> = 1.80); </a:t>
            </a:r>
            <a:r>
              <a:rPr lang="en-US" i="1" dirty="0" smtClean="0"/>
              <a:t>t</a:t>
            </a:r>
            <a:r>
              <a:rPr lang="en-US" dirty="0" smtClean="0"/>
              <a:t>(40) = -.377, </a:t>
            </a:r>
            <a:r>
              <a:rPr lang="en-US" i="1" dirty="0" smtClean="0"/>
              <a:t>p</a:t>
            </a:r>
            <a:r>
              <a:rPr lang="en-US" dirty="0" smtClean="0"/>
              <a:t> &gt; .71. </a:t>
            </a:r>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r>
              <a:rPr lang="en-US" dirty="0" smtClean="0"/>
              <a:t>To test whether the findings for Research Question #1 were related only to the Subtle symbol itself, the primary researcher also investigated the frequency of noticing the other two symbols. Specifically, a chi-square test of independence was calculated comparing the frequency of noticing the Diversity symbol between LGBQ participants and heterosexual participants in Diversity group. However, there was not a significant effect [χ</a:t>
            </a:r>
            <a:r>
              <a:rPr lang="en-US" baseline="30000" dirty="0" smtClean="0"/>
              <a:t>2</a:t>
            </a:r>
            <a:r>
              <a:rPr lang="en-US" dirty="0" smtClean="0"/>
              <a:t> (1) = .26, </a:t>
            </a:r>
            <a:r>
              <a:rPr lang="en-US" i="1" dirty="0" smtClean="0"/>
              <a:t>p</a:t>
            </a:r>
            <a:r>
              <a:rPr lang="en-US" dirty="0" smtClean="0"/>
              <a:t> = .61], indicating that sexual orientation did not significantly influence whether someone noticed the Diversity symbol. Specifically, a majority (66%) of heterosexual participants (48/73) and a majority (61%) of LGBQ participants (25/41) in the Diversity group did not remember noticing the Diversity symbol. Additionally, a chi-square test of independence was calculated comparing the frequency of noticing the Tornado symbol between LGBQ participants and heterosexual participants in the Tornado group. A significant effect was found [χ</a:t>
            </a:r>
            <a:r>
              <a:rPr lang="en-US" baseline="30000" dirty="0" smtClean="0"/>
              <a:t>2</a:t>
            </a:r>
            <a:r>
              <a:rPr lang="en-US" dirty="0" smtClean="0"/>
              <a:t> (1) = 5.88, </a:t>
            </a:r>
            <a:r>
              <a:rPr lang="en-US" i="1" dirty="0" smtClean="0"/>
              <a:t>p</a:t>
            </a:r>
            <a:r>
              <a:rPr lang="en-US" dirty="0" smtClean="0"/>
              <a:t> &lt; .02], indicating that sexual orientation significantly influenced whether someone noticed the Tornado symbol. Specifically, 57% (24/42) of the LGBQ participants in the Tornado group noticed the symbol, compared to only 34% (24/71) of heterosexual participants noticing the Tornado symbol.</a:t>
            </a:r>
          </a:p>
          <a:p>
            <a:pPr eaLnBrk="1" hangingPunct="1">
              <a:spcBef>
                <a:spcPct val="0"/>
              </a:spcBef>
            </a:pPr>
            <a:endParaRPr lang="en-US" b="1" dirty="0"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DB5596-A825-4B8A-8FF3-6D91306340DC}" type="slidenum">
              <a:rPr lang="en-US">
                <a:ea typeface="ＭＳ Ｐゴシック" pitchFamily="-72" charset="-128"/>
                <a:cs typeface="ＭＳ Ｐゴシック" pitchFamily="-72" charset="-128"/>
              </a:rPr>
              <a:pPr fontAlgn="base">
                <a:spcBef>
                  <a:spcPct val="0"/>
                </a:spcBef>
                <a:spcAft>
                  <a:spcPct val="0"/>
                </a:spcAft>
                <a:defRPr/>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Please refer to Appendix M for a complete listing of the meaning behind both diversity-related symbols and Appendix N for a complete listing of qualitative comments from participants.</a:t>
            </a:r>
          </a:p>
          <a:p>
            <a:pPr eaLnBrk="1" hangingPunct="1">
              <a:spcBef>
                <a:spcPct val="0"/>
              </a:spcBef>
            </a:pPr>
            <a:endParaRPr lang="en-US" dirty="0"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E88FBA-290D-4106-A0B5-D3A7617637A8}" type="slidenum">
              <a:rPr lang="en-US">
                <a:ea typeface="ＭＳ Ｐゴシック" pitchFamily="-72" charset="-128"/>
                <a:cs typeface="ＭＳ Ｐゴシック" pitchFamily="-72" charset="-128"/>
              </a:rPr>
              <a:pPr fontAlgn="base">
                <a:spcBef>
                  <a:spcPct val="0"/>
                </a:spcBef>
                <a:spcAft>
                  <a:spcPct val="0"/>
                </a:spcAft>
                <a:defRPr/>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FBFF71-B4E0-46A3-AC9E-E06CB54349C4}" type="slidenum">
              <a:rPr lang="en-US">
                <a:ea typeface="ＭＳ Ｐゴシック" pitchFamily="-72" charset="-128"/>
                <a:cs typeface="ＭＳ Ｐゴシック" pitchFamily="-72" charset="-128"/>
              </a:rPr>
              <a:pPr fontAlgn="base">
                <a:spcBef>
                  <a:spcPct val="0"/>
                </a:spcBef>
                <a:spcAft>
                  <a:spcPct val="0"/>
                </a:spcAft>
                <a:defRPr/>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Even if clients feel uncomfortable with a Safe Zone symbol displayed, they are still actually willing to seek counseling from the clinic.  </a:t>
            </a:r>
          </a:p>
          <a:p>
            <a:pPr eaLnBrk="1" hangingPunct="1">
              <a:spcBef>
                <a:spcPct val="0"/>
              </a:spcBef>
            </a:pPr>
            <a:r>
              <a:rPr lang="en-US" b="1" dirty="0" smtClean="0"/>
              <a:t>********</a:t>
            </a:r>
            <a:r>
              <a:rPr lang="en-US" dirty="0" smtClean="0"/>
              <a:t>Future research should investigate how a mental health clinic could minimize a client’s discomfort with a mental health clinic displaying a Safe Zone symbol, such as determining whether having other material (e.g., magazines, pamphlets) that affirms aspects of religious diversity could mitigate the discomfort.</a:t>
            </a:r>
          </a:p>
          <a:p>
            <a:pPr eaLnBrk="1" hangingPunct="1">
              <a:spcBef>
                <a:spcPct val="0"/>
              </a:spcBef>
            </a:pPr>
            <a:endParaRPr lang="en-US" dirty="0" smtClean="0"/>
          </a:p>
          <a:p>
            <a:pPr eaLnBrk="1" hangingPunct="1">
              <a:spcBef>
                <a:spcPct val="0"/>
              </a:spcBef>
            </a:pPr>
            <a:r>
              <a:rPr lang="en-US" dirty="0" smtClean="0"/>
              <a:t>Lack of findings related to participants’ </a:t>
            </a:r>
            <a:r>
              <a:rPr lang="en-US" i="1" dirty="0" smtClean="0"/>
              <a:t>initial</a:t>
            </a:r>
            <a:r>
              <a:rPr lang="en-US" dirty="0" smtClean="0"/>
              <a:t> attitudes toward the mental health clinic suggest that displaying a symbol alone may not be sufficient in bringing affirmation to a wider range of individuals. It appears that explicit affirmations increase positive attitudes toward a mental health clinic, as seen by the results showing that describing </a:t>
            </a:r>
            <a:r>
              <a:rPr lang="en-US" i="1" dirty="0" smtClean="0"/>
              <a:t>any </a:t>
            </a:r>
            <a:r>
              <a:rPr lang="en-US" dirty="0" smtClean="0"/>
              <a:t>kind of affirming symbol seemed to lead to an increased willingness to seek counseling and a trending increase in perceived congruity of values. </a:t>
            </a:r>
            <a:r>
              <a:rPr lang="en-US" b="1" dirty="0" smtClean="0"/>
              <a:t>Could talk about the large # of participants knowing the diversity symbol, yet it still didn’t make them feel more comfortable</a:t>
            </a:r>
            <a:endParaRPr lang="en-US" dirty="0" smtClean="0"/>
          </a:p>
          <a:p>
            <a:pPr eaLnBrk="1" hangingPunct="1">
              <a:spcBef>
                <a:spcPct val="0"/>
              </a:spcBef>
            </a:pPr>
            <a:endParaRPr lang="en-US" dirty="0" smtClean="0"/>
          </a:p>
          <a:p>
            <a:r>
              <a:rPr lang="en-US" dirty="0" smtClean="0"/>
              <a:t>***Safe Zone Symbol or Diversity Symbol Had No Negative Effects of willingness to seek treatment</a:t>
            </a:r>
          </a:p>
          <a:p>
            <a:pPr eaLnBrk="1" hangingPunct="1"/>
            <a:r>
              <a:rPr lang="en-US" dirty="0" smtClean="0"/>
              <a:t>***Even if clients feel uncomfortable with Safe Zone symbol displayed, they were still actually willing to seek therapy from the clinic</a:t>
            </a:r>
            <a:endParaRPr lang="en-US" sz="800" dirty="0" smtClean="0"/>
          </a:p>
          <a:p>
            <a:r>
              <a:rPr lang="en-US" sz="800" dirty="0" smtClean="0"/>
              <a:t>***</a:t>
            </a:r>
            <a:r>
              <a:rPr lang="en-US" dirty="0" smtClean="0"/>
              <a:t>Heterosexual participants did not notice the symbol in the first place, and even less likely to understanding the meaning</a:t>
            </a:r>
          </a:p>
          <a:p>
            <a:pPr eaLnBrk="1" hangingPunct="1">
              <a:spcBef>
                <a:spcPct val="0"/>
              </a:spcBef>
            </a:pPr>
            <a:endParaRPr lang="en-US" dirty="0"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39358C-4DC8-4BA4-901F-FD4A28B04FE5}" type="slidenum">
              <a:rPr lang="en-US">
                <a:ea typeface="ＭＳ Ｐゴシック" pitchFamily="-72" charset="-128"/>
                <a:cs typeface="ＭＳ Ｐゴシック" pitchFamily="-72" charset="-128"/>
              </a:rPr>
              <a:pPr fontAlgn="base">
                <a:spcBef>
                  <a:spcPct val="0"/>
                </a:spcBef>
                <a:spcAft>
                  <a:spcPct val="0"/>
                </a:spcAft>
                <a:defRPr/>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pitchFamily="-72" charset="-128"/>
                <a:cs typeface="ＭＳ Ｐゴシック" pitchFamily="-72" charset="-128"/>
              </a:rPr>
              <a:t>World Professional Association for Transgender Health </a:t>
            </a:r>
            <a:endParaRPr lang="en-US" dirty="0"/>
          </a:p>
        </p:txBody>
      </p:sp>
      <p:sp>
        <p:nvSpPr>
          <p:cNvPr id="4" name="Slide Number Placeholder 3"/>
          <p:cNvSpPr>
            <a:spLocks noGrp="1"/>
          </p:cNvSpPr>
          <p:nvPr>
            <p:ph type="sldNum" sz="quarter" idx="10"/>
          </p:nvPr>
        </p:nvSpPr>
        <p:spPr/>
        <p:txBody>
          <a:bodyPr/>
          <a:lstStyle/>
          <a:p>
            <a:pPr>
              <a:defRPr/>
            </a:pPr>
            <a:fld id="{97AFF73B-988C-493D-9B94-B635B01091F3}" type="slidenum">
              <a:rPr lang="en-US" smtClean="0"/>
              <a:pPr>
                <a:defRPr/>
              </a:pPr>
              <a:t>25</a:t>
            </a:fld>
            <a:endParaRPr lang="en-US"/>
          </a:p>
        </p:txBody>
      </p:sp>
    </p:spTree>
    <p:extLst>
      <p:ext uri="{BB962C8B-B14F-4D97-AF65-F5344CB8AC3E}">
        <p14:creationId xmlns:p14="http://schemas.microsoft.com/office/powerpoint/2010/main" val="1227868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marL="342900" lvl="1" indent="-342900" eaLnBrk="1" hangingPunct="1">
              <a:buFont typeface="Arial" pitchFamily="-72" charset="0"/>
              <a:buChar char="•"/>
            </a:pPr>
            <a:r>
              <a:rPr lang="en-US" sz="2400" dirty="0" smtClean="0"/>
              <a:t>Internship site more </a:t>
            </a:r>
          </a:p>
          <a:p>
            <a:pPr marL="0" lvl="1" indent="0" eaLnBrk="1" hangingPunct="1">
              <a:buNone/>
            </a:pPr>
            <a:r>
              <a:rPr lang="en-US" sz="2400" dirty="0" smtClean="0"/>
              <a:t>desirable to LGBTQ </a:t>
            </a:r>
          </a:p>
          <a:p>
            <a:pPr marL="0" lvl="1" indent="0" eaLnBrk="1" hangingPunct="1">
              <a:buNone/>
            </a:pPr>
            <a:r>
              <a:rPr lang="en-US" sz="2400" dirty="0" smtClean="0"/>
              <a:t>individuals / colleagues </a:t>
            </a:r>
          </a:p>
          <a:p>
            <a:pPr marL="0" lvl="1" indent="0" eaLnBrk="1" hangingPunct="1">
              <a:buNone/>
            </a:pPr>
            <a:r>
              <a:rPr lang="en-US" sz="2400" dirty="0" smtClean="0"/>
              <a:t>with more explicit </a:t>
            </a:r>
          </a:p>
          <a:p>
            <a:pPr marL="0" lvl="1" indent="0" eaLnBrk="1" hangingPunct="1">
              <a:buNone/>
            </a:pPr>
            <a:r>
              <a:rPr lang="en-US" sz="2400" dirty="0" smtClean="0"/>
              <a:t>affirmations</a:t>
            </a:r>
          </a:p>
          <a:p>
            <a:pPr eaLnBrk="1" hangingPunct="1">
              <a:spcBef>
                <a:spcPct val="0"/>
              </a:spcBef>
            </a:pPr>
            <a:endParaRPr lang="en-US" dirty="0"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39358C-4DC8-4BA4-901F-FD4A28B04FE5}"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Response to Current Events </a:t>
            </a:r>
            <a:r>
              <a:rPr lang="en-US" sz="2000" dirty="0" smtClean="0"/>
              <a:t>(Orlando &amp; </a:t>
            </a:r>
            <a:r>
              <a:rPr lang="en-US" sz="2000" dirty="0" err="1" smtClean="0"/>
              <a:t>Latinx</a:t>
            </a:r>
            <a:r>
              <a:rPr lang="en-US" sz="2000" dirty="0" smtClean="0"/>
              <a:t>, </a:t>
            </a:r>
            <a:r>
              <a:rPr lang="en-US" sz="2000" dirty="0" err="1" smtClean="0"/>
              <a:t>BlacksLivesMatter</a:t>
            </a:r>
            <a:r>
              <a:rPr lang="en-US" sz="2000" dirty="0" smtClean="0"/>
              <a:t>)</a:t>
            </a:r>
          </a:p>
          <a:p>
            <a:endParaRPr lang="en-US" dirty="0" smtClean="0"/>
          </a:p>
          <a:p>
            <a:r>
              <a:rPr lang="en-US" sz="3000" dirty="0" smtClean="0"/>
              <a:t>Environment: </a:t>
            </a:r>
          </a:p>
          <a:p>
            <a:pPr lvl="1">
              <a:buFont typeface="Arial"/>
              <a:buChar char="•"/>
            </a:pPr>
            <a:r>
              <a:rPr lang="en-US" dirty="0" smtClean="0"/>
              <a:t>Do All Supervisors Display Safe Zone Symbols?</a:t>
            </a:r>
          </a:p>
          <a:p>
            <a:pPr lvl="1">
              <a:buFont typeface="Arial"/>
              <a:buChar char="•"/>
            </a:pPr>
            <a:r>
              <a:rPr lang="en-US" dirty="0" smtClean="0"/>
              <a:t>Magazines Displayed </a:t>
            </a:r>
          </a:p>
          <a:p>
            <a:pPr lvl="1">
              <a:buFont typeface="Arial"/>
              <a:buChar char="•"/>
            </a:pPr>
            <a:r>
              <a:rPr lang="en-US" dirty="0" smtClean="0"/>
              <a:t>Types of Groups Offered</a:t>
            </a:r>
          </a:p>
          <a:p>
            <a:pPr lvl="1">
              <a:buFont typeface="Arial"/>
              <a:buChar char="•"/>
            </a:pPr>
            <a:r>
              <a:rPr lang="en-US" dirty="0" smtClean="0"/>
              <a:t>Leaders of Ally Trainings?</a:t>
            </a:r>
          </a:p>
          <a:p>
            <a:pPr lvl="2">
              <a:buFont typeface="Arial"/>
              <a:buChar char="•"/>
            </a:pPr>
            <a:r>
              <a:rPr lang="en-US" dirty="0" smtClean="0"/>
              <a:t>Are Interns and trainees required to attend?</a:t>
            </a:r>
          </a:p>
          <a:p>
            <a:pPr lvl="1">
              <a:buFont typeface="Arial"/>
              <a:buChar char="•"/>
            </a:pPr>
            <a:r>
              <a:rPr lang="en-US" dirty="0" smtClean="0"/>
              <a:t>Response to Current Events</a:t>
            </a:r>
          </a:p>
          <a:p>
            <a:pPr lvl="1">
              <a:buFont typeface="Arial"/>
              <a:buChar char="•"/>
            </a:pPr>
            <a:endParaRPr lang="en-US" sz="1000" dirty="0" smtClean="0"/>
          </a:p>
          <a:p>
            <a:pPr lvl="1">
              <a:buFont typeface="Arial"/>
              <a:buChar char="•"/>
            </a:pPr>
            <a:r>
              <a:rPr lang="en-US" dirty="0" smtClean="0"/>
              <a:t>Do you have diverse identity label options on paperwork at your site?</a:t>
            </a:r>
          </a:p>
          <a:p>
            <a:endParaRPr lang="en-US" dirty="0"/>
          </a:p>
        </p:txBody>
      </p:sp>
      <p:sp>
        <p:nvSpPr>
          <p:cNvPr id="4" name="Slide Number Placeholder 3"/>
          <p:cNvSpPr>
            <a:spLocks noGrp="1"/>
          </p:cNvSpPr>
          <p:nvPr>
            <p:ph type="sldNum" sz="quarter" idx="10"/>
          </p:nvPr>
        </p:nvSpPr>
        <p:spPr/>
        <p:txBody>
          <a:bodyPr/>
          <a:lstStyle/>
          <a:p>
            <a:pPr>
              <a:defRPr/>
            </a:pPr>
            <a:fld id="{97AFF73B-988C-493D-9B94-B635B01091F3}" type="slidenum">
              <a:rPr lang="en-US" smtClean="0"/>
              <a:pPr>
                <a:defRPr/>
              </a:pPr>
              <a:t>27</a:t>
            </a:fld>
            <a:endParaRPr lang="en-US"/>
          </a:p>
        </p:txBody>
      </p:sp>
    </p:spTree>
    <p:extLst>
      <p:ext uri="{BB962C8B-B14F-4D97-AF65-F5344CB8AC3E}">
        <p14:creationId xmlns:p14="http://schemas.microsoft.com/office/powerpoint/2010/main" val="161326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AFF73B-988C-493D-9B94-B635B01091F3}" type="slidenum">
              <a:rPr lang="en-US" smtClean="0"/>
              <a:pPr>
                <a:defRPr/>
              </a:pPr>
              <a:t>9</a:t>
            </a:fld>
            <a:endParaRPr lang="en-US"/>
          </a:p>
        </p:txBody>
      </p:sp>
    </p:spTree>
    <p:extLst>
      <p:ext uri="{BB962C8B-B14F-4D97-AF65-F5344CB8AC3E}">
        <p14:creationId xmlns:p14="http://schemas.microsoft.com/office/powerpoint/2010/main" val="998973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 therapists and other mental health professionals need to understand that homosexuality is no longer categorized as a mental illness or disease (American Psychological Association, 2005)</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Internship Interviews: Asking about LGBTQIA issues (i.e., vignettes, experience)</a:t>
            </a:r>
          </a:p>
          <a:p>
            <a:endParaRPr lang="en-US" dirty="0"/>
          </a:p>
        </p:txBody>
      </p:sp>
      <p:sp>
        <p:nvSpPr>
          <p:cNvPr id="4" name="Slide Number Placeholder 3"/>
          <p:cNvSpPr>
            <a:spLocks noGrp="1"/>
          </p:cNvSpPr>
          <p:nvPr>
            <p:ph type="sldNum" sz="quarter" idx="10"/>
          </p:nvPr>
        </p:nvSpPr>
        <p:spPr/>
        <p:txBody>
          <a:bodyPr/>
          <a:lstStyle/>
          <a:p>
            <a:pPr>
              <a:defRPr/>
            </a:pPr>
            <a:fld id="{97AFF73B-988C-493D-9B94-B635B01091F3}" type="slidenum">
              <a:rPr lang="en-US" smtClean="0"/>
              <a:pPr>
                <a:defRPr/>
              </a:pPr>
              <a:t>28</a:t>
            </a:fld>
            <a:endParaRPr lang="en-US"/>
          </a:p>
        </p:txBody>
      </p:sp>
    </p:spTree>
    <p:extLst>
      <p:ext uri="{BB962C8B-B14F-4D97-AF65-F5344CB8AC3E}">
        <p14:creationId xmlns:p14="http://schemas.microsoft.com/office/powerpoint/2010/main" val="262749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Thus, LGBQ may be a likely source of potential clients in </a:t>
            </a:r>
            <a:r>
              <a:rPr lang="en-US" dirty="0" err="1" smtClean="0"/>
              <a:t>m.h</a:t>
            </a:r>
            <a:r>
              <a:rPr lang="en-US" dirty="0" smtClean="0"/>
              <a:t>. clinics</a:t>
            </a:r>
          </a:p>
          <a:p>
            <a:pPr eaLnBrk="1" hangingPunct="1">
              <a:spcBef>
                <a:spcPct val="0"/>
              </a:spcBef>
            </a:pPr>
            <a:endParaRPr lang="en-US" dirty="0" smtClean="0"/>
          </a:p>
          <a:p>
            <a:pPr eaLnBrk="1" hangingPunct="1">
              <a:spcBef>
                <a:spcPct val="0"/>
              </a:spcBef>
            </a:pPr>
            <a:r>
              <a:rPr lang="en-US" dirty="0" smtClean="0"/>
              <a:t>Attraction even higher</a:t>
            </a:r>
          </a:p>
          <a:p>
            <a:pPr eaLnBrk="1" fontAlgn="auto" hangingPunct="1">
              <a:spcAft>
                <a:spcPts val="0"/>
              </a:spcAft>
              <a:buFont typeface="Arial" pitchFamily="34" charset="0"/>
              <a:buChar char="•"/>
              <a:defRPr/>
            </a:pPr>
            <a:r>
              <a:rPr lang="en-US" sz="800" kern="1200" dirty="0" smtClean="0">
                <a:solidFill>
                  <a:schemeClr val="tx1"/>
                </a:solidFill>
                <a:latin typeface="+mn-lt"/>
                <a:ea typeface="ＭＳ Ｐゴシック" pitchFamily="-72" charset="-128"/>
                <a:cs typeface="ＭＳ Ｐゴシック" pitchFamily="-72" charset="-128"/>
              </a:rPr>
              <a:t>By age 26, 11% of men and 25% of women reported being attracted to their own sex at some time (Dickson et al, 2003)</a:t>
            </a:r>
          </a:p>
          <a:p>
            <a:pPr eaLnBrk="1" fontAlgn="auto" hangingPunct="1">
              <a:spcAft>
                <a:spcPts val="0"/>
              </a:spcAft>
              <a:buFont typeface="Arial" pitchFamily="34" charset="0"/>
              <a:buChar char="•"/>
              <a:defRPr/>
            </a:pPr>
            <a:r>
              <a:rPr lang="en-US" sz="800" kern="1200" dirty="0" smtClean="0">
                <a:solidFill>
                  <a:schemeClr val="tx1"/>
                </a:solidFill>
                <a:latin typeface="+mn-lt"/>
                <a:ea typeface="ＭＳ Ｐゴシック" pitchFamily="-72" charset="-128"/>
                <a:cs typeface="ＭＳ Ｐゴシック" pitchFamily="-72" charset="-128"/>
              </a:rPr>
              <a:t>At any point in time, 5-7% of men and 12-20% of women will report same-sex attractions (Diamond, 2014)</a:t>
            </a:r>
          </a:p>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99A43D-AD96-4A4A-9D3D-4319A44816A8}" type="slidenum">
              <a:rPr lang="en-US">
                <a:ea typeface="ＭＳ Ｐゴシック" pitchFamily="-72" charset="-128"/>
                <a:cs typeface="ＭＳ Ｐゴシック" pitchFamily="-72" charset="-128"/>
              </a:rPr>
              <a:pPr fontAlgn="base">
                <a:spcBef>
                  <a:spcPct val="0"/>
                </a:spcBef>
                <a:spcAft>
                  <a:spcPct val="0"/>
                </a:spcAft>
                <a:defRPr/>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2007 National School Climate Survey, the Gay, Lesbian, and Straight Education Network (GLSEN)</a:t>
            </a:r>
          </a:p>
          <a:p>
            <a:pPr eaLnBrk="1" hangingPunct="1">
              <a:spcBef>
                <a:spcPct val="0"/>
              </a:spcBef>
            </a:pPr>
            <a:endParaRPr lang="en-US" dirty="0" smtClean="0"/>
          </a:p>
          <a:p>
            <a:pPr eaLnBrk="1" hangingPunct="1">
              <a:spcBef>
                <a:spcPct val="0"/>
              </a:spcBef>
            </a:pPr>
            <a:r>
              <a:rPr lang="en-US" dirty="0" smtClean="0"/>
              <a:t>Mention Recent Suicides**.</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Majority of victims of hate violence homicides (72%) in 2013 were transgender women	</a:t>
            </a:r>
          </a:p>
          <a:p>
            <a:pPr eaLnBrk="1" hangingPunct="1">
              <a:spcBef>
                <a:spcPct val="0"/>
              </a:spcBef>
            </a:pPr>
            <a:endParaRPr lang="en-US"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dirty="0" smtClean="0"/>
              <a:t> At least 15 transgender people murdered in 2016 </a:t>
            </a:r>
            <a:endParaRPr lang="en-US" sz="900" dirty="0" smtClean="0"/>
          </a:p>
          <a:p>
            <a:pPr eaLnBrk="1" hangingPunct="1">
              <a:spcBef>
                <a:spcPct val="0"/>
              </a:spcBef>
            </a:pPr>
            <a:endParaRPr lang="en-US" dirty="0" smtClean="0"/>
          </a:p>
          <a:p>
            <a:pPr eaLnBrk="1" hangingPunct="1">
              <a:spcBef>
                <a:spcPct val="0"/>
              </a:spcBef>
            </a:pPr>
            <a:r>
              <a:rPr lang="en-US" sz="1200" b="0" i="0" kern="1200" dirty="0" smtClean="0">
                <a:solidFill>
                  <a:schemeClr val="tx1"/>
                </a:solidFill>
                <a:effectLst/>
                <a:latin typeface="+mn-lt"/>
                <a:ea typeface="ＭＳ Ｐゴシック" pitchFamily="-72" charset="-128"/>
                <a:cs typeface="ＭＳ Ｐゴシック" pitchFamily="-72" charset="-128"/>
              </a:rPr>
              <a:t>a new analysis of </a:t>
            </a:r>
            <a:r>
              <a:rPr lang="en-US" sz="1200" b="0" i="0" u="none" strike="noStrike" kern="1200" dirty="0" smtClean="0">
                <a:solidFill>
                  <a:schemeClr val="tx1"/>
                </a:solidFill>
                <a:effectLst/>
                <a:latin typeface="+mn-lt"/>
                <a:ea typeface="ＭＳ Ｐゴシック" pitchFamily="-72" charset="-128"/>
                <a:cs typeface="ＭＳ Ｐゴシック" pitchFamily="-72" charset="-128"/>
                <a:hlinkClick r:id="rId3"/>
              </a:rPr>
              <a:t>data gathered by the Federal Bureau of Investigation</a:t>
            </a:r>
            <a:r>
              <a:rPr lang="en-US" sz="1200" b="0" i="0" kern="1200" dirty="0" smtClean="0">
                <a:solidFill>
                  <a:schemeClr val="tx1"/>
                </a:solidFill>
                <a:effectLst/>
                <a:latin typeface="+mn-lt"/>
                <a:ea typeface="ＭＳ Ｐゴシック" pitchFamily="-72" charset="-128"/>
                <a:cs typeface="ＭＳ Ｐゴシック" pitchFamily="-72" charset="-128"/>
              </a:rPr>
              <a:t> by the</a:t>
            </a:r>
            <a:r>
              <a:rPr lang="en-US" sz="1200" b="0" i="1" kern="1200" dirty="0" smtClean="0">
                <a:solidFill>
                  <a:schemeClr val="tx1"/>
                </a:solidFill>
                <a:effectLst/>
                <a:latin typeface="+mn-lt"/>
                <a:ea typeface="ＭＳ Ｐゴシック" pitchFamily="-72" charset="-128"/>
                <a:cs typeface="ＭＳ Ｐゴシック" pitchFamily="-72" charset="-128"/>
              </a:rPr>
              <a:t> </a:t>
            </a:r>
            <a:r>
              <a:rPr lang="en-US" sz="1200" b="0" i="1" u="none" strike="noStrike" kern="1200" dirty="0" smtClean="0">
                <a:solidFill>
                  <a:schemeClr val="tx1"/>
                </a:solidFill>
                <a:effectLst/>
                <a:latin typeface="+mn-lt"/>
                <a:ea typeface="ＭＳ Ｐゴシック" pitchFamily="-72" charset="-128"/>
                <a:cs typeface="ＭＳ Ｐゴシック" pitchFamily="-72" charset="-128"/>
                <a:hlinkClick r:id="rId4"/>
              </a:rPr>
              <a:t>New York Times</a:t>
            </a:r>
            <a:r>
              <a:rPr lang="en-US" sz="1200" b="0" i="1" kern="1200" dirty="0" smtClean="0">
                <a:solidFill>
                  <a:schemeClr val="tx1"/>
                </a:solidFill>
                <a:effectLst/>
                <a:latin typeface="+mn-lt"/>
                <a:ea typeface="ＭＳ Ｐゴシック" pitchFamily="-72" charset="-128"/>
                <a:cs typeface="ＭＳ Ｐゴシック" pitchFamily="-72" charset="-128"/>
              </a:rPr>
              <a:t> reveals</a:t>
            </a:r>
            <a:r>
              <a:rPr lang="en-US" sz="1200" b="0" i="1" kern="1200" baseline="0" dirty="0" smtClean="0">
                <a:solidFill>
                  <a:schemeClr val="tx1"/>
                </a:solidFill>
                <a:effectLst/>
                <a:latin typeface="+mn-lt"/>
                <a:ea typeface="ＭＳ Ｐゴシック" pitchFamily="-72" charset="-128"/>
                <a:cs typeface="ＭＳ Ｐゴシック" pitchFamily="-72" charset="-128"/>
              </a:rPr>
              <a:t> LGBTQ community more likely to be target group than any other minority group</a:t>
            </a:r>
            <a:r>
              <a:rPr lang="en-US" sz="1200" b="0" i="0" kern="1200" dirty="0" smtClean="0">
                <a:solidFill>
                  <a:schemeClr val="tx1"/>
                </a:solidFill>
                <a:effectLst/>
                <a:latin typeface="+mn-lt"/>
                <a:ea typeface="ＭＳ Ｐゴシック" pitchFamily="-72" charset="-128"/>
                <a:cs typeface="ＭＳ Ｐゴシック" pitchFamily="-72" charset="-128"/>
              </a:rPr>
              <a:t/>
            </a:r>
            <a:br>
              <a:rPr lang="en-US" sz="1200" b="0" i="0" kern="1200" dirty="0" smtClean="0">
                <a:solidFill>
                  <a:schemeClr val="tx1"/>
                </a:solidFill>
                <a:effectLst/>
                <a:latin typeface="+mn-lt"/>
                <a:ea typeface="ＭＳ Ｐゴシック" pitchFamily="-72" charset="-128"/>
                <a:cs typeface="ＭＳ Ｐゴシック" pitchFamily="-72" charset="-128"/>
              </a:rPr>
            </a:b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76A285-F000-4726-BF00-C7A21ADB41C6}" type="slidenum">
              <a:rPr lang="en-US">
                <a:ea typeface="ＭＳ Ｐゴシック" pitchFamily="-72" charset="-128"/>
                <a:cs typeface="ＭＳ Ｐゴシック" pitchFamily="-72" charset="-128"/>
              </a:rPr>
              <a:pPr fontAlgn="base">
                <a:spcBef>
                  <a:spcPct val="0"/>
                </a:spcBef>
                <a:spcAft>
                  <a:spcPct val="0"/>
                </a:spcAft>
                <a:defRPr/>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C0578B-2F59-48DE-8646-0216462470C5}"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 inverted pink triangle was a Nazi symbol used to identify gay men (actual or perceived)</a:t>
            </a:r>
            <a:r>
              <a:rPr lang="en-US" baseline="0" dirty="0" smtClean="0"/>
              <a:t> </a:t>
            </a:r>
            <a:r>
              <a:rPr lang="en-US" dirty="0" smtClean="0"/>
              <a:t>in the concentration camps during the holocaust of World War II. The icon has been reclaimed by many in the gay rights movement as a symbol of empowerment and, by some, a symbol of remembrance to the suffering of others during a tragic time in history.</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D68613-CED9-4EDC-BE65-19D5AB33E3AC}" type="slidenum">
              <a:rPr lang="en-US">
                <a:ea typeface="ＭＳ Ｐゴシック" pitchFamily="-72" charset="-128"/>
                <a:cs typeface="ＭＳ Ｐゴシック" pitchFamily="-72" charset="-128"/>
              </a:rPr>
              <a:pPr fontAlgn="base">
                <a:spcBef>
                  <a:spcPct val="0"/>
                </a:spcBef>
                <a:spcAft>
                  <a:spcPct val="0"/>
                </a:spcAft>
                <a:defRPr/>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42 participants interviewed about their experiences. </a:t>
            </a:r>
          </a:p>
          <a:p>
            <a:pPr marL="0" lvl="1" eaLnBrk="1" hangingPunct="1">
              <a:spcBef>
                <a:spcPct val="0"/>
              </a:spcBef>
            </a:pPr>
            <a:r>
              <a:rPr lang="en-US" dirty="0" smtClean="0"/>
              <a:t>Stress for closeted because may be apprehensive around the symbols</a:t>
            </a:r>
          </a:p>
          <a:p>
            <a:pPr eaLnBrk="1" hangingPunct="1">
              <a:spcBef>
                <a:spcPct val="0"/>
              </a:spcBef>
            </a:pPr>
            <a:endParaRPr lang="en-US" dirty="0" smtClean="0"/>
          </a:p>
          <a:p>
            <a:pPr eaLnBrk="1" hangingPunct="1">
              <a:spcBef>
                <a:spcPct val="0"/>
              </a:spcBef>
            </a:pPr>
            <a:r>
              <a:rPr lang="en-US" dirty="0" smtClean="0"/>
              <a:t>42 participants (GLBT students, faculty, staff, and allies who displayed Safe zone symbols) at Iowa State University were interviewed for the study. Participants were provided a Safe Zone symbol to show their affirmation and awareness for GLBT individuals. Throughout the project, faculty and students were interviewed about the Safe zone project. The purpose of the interviews was to determine perceived goals, motivation, and reactions to posting a Safe Zone symbol. </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96347A-AB06-4ED6-8BB8-9E128B980F65}"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pilot study conducted to determine effects that the GLBT Safe Zone symbol has on individuals’ comfort with a mental health clinic (Hardin &amp; Bewley, 2010). </a:t>
            </a:r>
          </a:p>
          <a:p>
            <a:pPr eaLnBrk="1" hangingPunct="1">
              <a:spcBef>
                <a:spcPct val="0"/>
              </a:spcBef>
            </a:pPr>
            <a:r>
              <a:rPr lang="en-US" dirty="0" smtClean="0"/>
              <a:t>-- White; Non-</a:t>
            </a:r>
            <a:r>
              <a:rPr lang="en-US" dirty="0" err="1" smtClean="0"/>
              <a:t>hispanic</a:t>
            </a:r>
            <a:r>
              <a:rPr lang="en-US" dirty="0" smtClean="0"/>
              <a:t> European American</a:t>
            </a:r>
          </a:p>
          <a:p>
            <a:pPr eaLnBrk="1" hangingPunct="1">
              <a:spcBef>
                <a:spcPct val="0"/>
              </a:spcBef>
            </a:pPr>
            <a:r>
              <a:rPr lang="en-US" dirty="0" smtClean="0"/>
              <a:t>--Both samples “somewhat” religious (averages of 3.19 for introductory psychology students and 3.53 for community participants on a 5 point scale from (1) “</a:t>
            </a:r>
            <a:r>
              <a:rPr lang="en-US" i="1" dirty="0" smtClean="0"/>
              <a:t>not at all”</a:t>
            </a:r>
            <a:r>
              <a:rPr lang="en-US" dirty="0" smtClean="0"/>
              <a:t> to (5) “</a:t>
            </a:r>
            <a:r>
              <a:rPr lang="en-US" i="1" dirty="0" smtClean="0"/>
              <a:t>extremely”</a:t>
            </a:r>
            <a:r>
              <a:rPr lang="en-US" dirty="0" smtClean="0"/>
              <a:t>)</a:t>
            </a:r>
          </a:p>
          <a:p>
            <a:pPr eaLnBrk="1" hangingPunct="1">
              <a:spcBef>
                <a:spcPct val="0"/>
              </a:spcBef>
            </a:pPr>
            <a:endParaRPr lang="en-US" dirty="0" smtClean="0"/>
          </a:p>
          <a:p>
            <a:pPr lvl="1" eaLnBrk="1" fontAlgn="auto" hangingPunct="1">
              <a:spcAft>
                <a:spcPts val="0"/>
              </a:spcAft>
              <a:buFont typeface="Arial" pitchFamily="34" charset="0"/>
              <a:buChar char="–"/>
              <a:defRPr/>
            </a:pPr>
            <a:r>
              <a:rPr lang="en-US" sz="1200" kern="1200" dirty="0" smtClean="0">
                <a:solidFill>
                  <a:schemeClr val="tx1"/>
                </a:solidFill>
                <a:latin typeface="+mn-lt"/>
                <a:ea typeface="ＭＳ Ｐゴシック" pitchFamily="-72" charset="-128"/>
                <a:cs typeface="+mn-cs"/>
              </a:rPr>
              <a:t>139 introductory psychology (94% Christian, 97% Heterosexual, 78% White, &amp; 67% Women) </a:t>
            </a:r>
          </a:p>
          <a:p>
            <a:pPr lvl="1" eaLnBrk="1" fontAlgn="auto" hangingPunct="1">
              <a:spcAft>
                <a:spcPts val="0"/>
              </a:spcAft>
              <a:buFont typeface="Arial" pitchFamily="34" charset="0"/>
              <a:buChar char="–"/>
              <a:defRPr/>
            </a:pPr>
            <a:r>
              <a:rPr lang="en-US" sz="1200" kern="1200" dirty="0" smtClean="0">
                <a:solidFill>
                  <a:schemeClr val="tx1"/>
                </a:solidFill>
                <a:latin typeface="+mn-lt"/>
                <a:ea typeface="ＭＳ Ｐゴシック" pitchFamily="-72" charset="-128"/>
                <a:cs typeface="+mn-cs"/>
              </a:rPr>
              <a:t>68 community members (82% Christian, 72% Heterosexual, 86% White, &amp; 64% Women)</a:t>
            </a:r>
          </a:p>
          <a:p>
            <a:pPr lvl="1" eaLnBrk="1" fontAlgn="auto" hangingPunct="1">
              <a:spcAft>
                <a:spcPts val="0"/>
              </a:spcAft>
              <a:buFont typeface="Arial" pitchFamily="34" charset="0"/>
              <a:buChar char="–"/>
              <a:defRPr/>
            </a:pPr>
            <a:r>
              <a:rPr lang="en-US" sz="1200" kern="1200" dirty="0" smtClean="0">
                <a:solidFill>
                  <a:schemeClr val="tx1"/>
                </a:solidFill>
                <a:latin typeface="+mn-lt"/>
                <a:ea typeface="ＭＳ Ｐゴシック" pitchFamily="-72" charset="-128"/>
                <a:cs typeface="+mn-cs"/>
              </a:rPr>
              <a:t>Both samples “somewhat” religious</a:t>
            </a:r>
          </a:p>
          <a:p>
            <a:pPr eaLnBrk="1" hangingPunct="1">
              <a:spcBef>
                <a:spcPct val="0"/>
              </a:spcBef>
            </a:pPr>
            <a:endParaRPr lang="en-US" dirty="0" smtClean="0"/>
          </a:p>
          <a:p>
            <a:pPr eaLnBrk="1" hangingPunct="1">
              <a:spcBef>
                <a:spcPct val="0"/>
              </a:spcBef>
            </a:pPr>
            <a:r>
              <a:rPr lang="en-US" b="1" u="sng" dirty="0" smtClean="0"/>
              <a:t>LIMITATIONS OF STUDY I</a:t>
            </a:r>
          </a:p>
          <a:p>
            <a:pPr eaLnBrk="1" hangingPunct="1"/>
            <a:r>
              <a:rPr lang="en-US" dirty="0" smtClean="0"/>
              <a:t>Sample: Predominately White, Christian, Heterosexual, Women</a:t>
            </a:r>
          </a:p>
          <a:p>
            <a:pPr lvl="1" eaLnBrk="1" hangingPunct="1"/>
            <a:r>
              <a:rPr lang="en-US" dirty="0" smtClean="0"/>
              <a:t>Women tend to hold less prejudiced views </a:t>
            </a:r>
            <a:r>
              <a:rPr lang="en-US" sz="800" dirty="0" smtClean="0"/>
              <a:t> </a:t>
            </a:r>
            <a:r>
              <a:rPr lang="en-US" sz="1400" dirty="0" smtClean="0"/>
              <a:t>(Brown et al., 2004; </a:t>
            </a:r>
            <a:r>
              <a:rPr lang="en-US" sz="1400" dirty="0" err="1" smtClean="0"/>
              <a:t>D’Augelli</a:t>
            </a:r>
            <a:r>
              <a:rPr lang="en-US" sz="1400" dirty="0" smtClean="0"/>
              <a:t> &amp; Rose, 1990; </a:t>
            </a:r>
            <a:r>
              <a:rPr lang="en-US" sz="1400" dirty="0" err="1" smtClean="0"/>
              <a:t>Klamen</a:t>
            </a:r>
            <a:r>
              <a:rPr lang="en-US" sz="1400" dirty="0" smtClean="0"/>
              <a:t>, Grossman, &amp; </a:t>
            </a:r>
            <a:r>
              <a:rPr lang="en-US" sz="1400" dirty="0" err="1" smtClean="0"/>
              <a:t>Kopacz</a:t>
            </a:r>
            <a:r>
              <a:rPr lang="en-US" sz="1400" dirty="0" smtClean="0"/>
              <a:t>, 1999; Lambert et al., 2006; </a:t>
            </a:r>
            <a:r>
              <a:rPr lang="en-US" sz="1400" dirty="0" err="1" smtClean="0"/>
              <a:t>Liddle</a:t>
            </a:r>
            <a:r>
              <a:rPr lang="en-US" sz="1400" dirty="0" smtClean="0"/>
              <a:t>, 1996; </a:t>
            </a:r>
            <a:r>
              <a:rPr lang="en-US" sz="1400" dirty="0" err="1" smtClean="0"/>
              <a:t>Malaney</a:t>
            </a:r>
            <a:r>
              <a:rPr lang="en-US" sz="1400" dirty="0" smtClean="0"/>
              <a:t>, Williams, &amp; Geller, 1997)</a:t>
            </a:r>
          </a:p>
          <a:p>
            <a:pPr eaLnBrk="1" hangingPunct="1"/>
            <a:r>
              <a:rPr lang="en-US" dirty="0" smtClean="0"/>
              <a:t>Small # of LGBQ participants (n = 22)</a:t>
            </a:r>
          </a:p>
          <a:p>
            <a:pPr lvl="1" eaLnBrk="1" hangingPunct="1"/>
            <a:r>
              <a:rPr lang="en-US" dirty="0" smtClean="0"/>
              <a:t>Didn’t assess degree of outness</a:t>
            </a:r>
          </a:p>
          <a:p>
            <a:pPr eaLnBrk="1" hangingPunct="1"/>
            <a:endParaRPr lang="en-US" sz="1000" dirty="0" smtClean="0"/>
          </a:p>
          <a:p>
            <a:pPr eaLnBrk="1" hangingPunct="1"/>
            <a:r>
              <a:rPr lang="en-US" dirty="0" smtClean="0"/>
              <a:t>Does ‘Comfort’ Impact Seeking Treatment?</a:t>
            </a:r>
          </a:p>
          <a:p>
            <a:pPr eaLnBrk="1" hangingPunct="1"/>
            <a:r>
              <a:rPr lang="en-US" dirty="0" smtClean="0"/>
              <a:t>Sample: Predominately White, Christian, Heterosexual, Women</a:t>
            </a:r>
          </a:p>
          <a:p>
            <a:pPr lvl="1" eaLnBrk="1" hangingPunct="1"/>
            <a:r>
              <a:rPr lang="en-US" dirty="0" smtClean="0"/>
              <a:t>Women tend to hold less prejudiced views </a:t>
            </a:r>
            <a:r>
              <a:rPr lang="en-US" sz="800" dirty="0" smtClean="0"/>
              <a:t> </a:t>
            </a:r>
            <a:r>
              <a:rPr lang="en-US" sz="1400" dirty="0" smtClean="0"/>
              <a:t>(Brown et al., 2004; </a:t>
            </a:r>
            <a:r>
              <a:rPr lang="en-US" sz="1400" dirty="0" err="1" smtClean="0"/>
              <a:t>D’Augelli</a:t>
            </a:r>
            <a:r>
              <a:rPr lang="en-US" sz="1400" dirty="0" smtClean="0"/>
              <a:t> &amp; Rose, 1990; </a:t>
            </a:r>
            <a:r>
              <a:rPr lang="en-US" sz="1400" dirty="0" err="1" smtClean="0"/>
              <a:t>Klamen</a:t>
            </a:r>
            <a:r>
              <a:rPr lang="en-US" sz="1400" dirty="0" smtClean="0"/>
              <a:t>, Grossman, &amp; </a:t>
            </a:r>
            <a:r>
              <a:rPr lang="en-US" sz="1400" dirty="0" err="1" smtClean="0"/>
              <a:t>Kopacz</a:t>
            </a:r>
            <a:r>
              <a:rPr lang="en-US" sz="1400" dirty="0" smtClean="0"/>
              <a:t>, 1999; Lambert et al., 2006; </a:t>
            </a:r>
            <a:r>
              <a:rPr lang="en-US" sz="1400" dirty="0" err="1" smtClean="0"/>
              <a:t>Liddle</a:t>
            </a:r>
            <a:r>
              <a:rPr lang="en-US" sz="1400" dirty="0" smtClean="0"/>
              <a:t>, 1996; </a:t>
            </a:r>
            <a:r>
              <a:rPr lang="en-US" sz="1400" dirty="0" err="1" smtClean="0"/>
              <a:t>Malaney</a:t>
            </a:r>
            <a:r>
              <a:rPr lang="en-US" sz="1400" dirty="0" smtClean="0"/>
              <a:t>, Williams, &amp; Geller, 1997)</a:t>
            </a:r>
          </a:p>
          <a:p>
            <a:pPr eaLnBrk="1" hangingPunct="1"/>
            <a:r>
              <a:rPr lang="en-US" dirty="0" smtClean="0"/>
              <a:t>Small # of LGBQ participants (n = 22)</a:t>
            </a:r>
          </a:p>
          <a:p>
            <a:pPr lvl="1" eaLnBrk="1" hangingPunct="1"/>
            <a:r>
              <a:rPr lang="en-US" dirty="0" smtClean="0"/>
              <a:t>Didn’t assess degree of outness</a:t>
            </a:r>
          </a:p>
          <a:p>
            <a:pPr eaLnBrk="1" hangingPunct="1"/>
            <a:endParaRPr lang="en-US" sz="1000" dirty="0" smtClean="0"/>
          </a:p>
          <a:p>
            <a:pPr eaLnBrk="1" hangingPunct="1"/>
            <a:r>
              <a:rPr lang="en-US" dirty="0" smtClean="0"/>
              <a:t>Does ‘Comfort’ Impact Seeking Treatment?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b="1" dirty="0" smtClean="0"/>
              <a:t>PSY 1300:</a:t>
            </a:r>
            <a:r>
              <a:rPr lang="en-US" dirty="0" smtClean="0"/>
              <a:t> On average, the sample reported being “somewhat” religious [M (SD) = 3.19 (0.99) on a 5-point scale from </a:t>
            </a:r>
            <a:r>
              <a:rPr lang="en-US" i="1" dirty="0" smtClean="0"/>
              <a:t>not at all</a:t>
            </a:r>
            <a:r>
              <a:rPr lang="en-US" dirty="0" smtClean="0"/>
              <a:t> to </a:t>
            </a:r>
            <a:r>
              <a:rPr lang="en-US" i="1" dirty="0" smtClean="0"/>
              <a:t>extremely;</a:t>
            </a:r>
            <a:r>
              <a:rPr lang="en-US" dirty="0" smtClean="0"/>
              <a:t> see Procedure section below] and moderate in their religious beliefs [M (SD) = 5.61 (2.79) on an 11-point scale from liberal to conservative; </a:t>
            </a:r>
            <a:endParaRPr lang="en-US" b="1" dirty="0" smtClean="0"/>
          </a:p>
          <a:p>
            <a:pPr eaLnBrk="1" hangingPunct="1">
              <a:spcBef>
                <a:spcPct val="0"/>
              </a:spcBef>
            </a:pPr>
            <a:r>
              <a:rPr lang="en-US" b="1" dirty="0" smtClean="0"/>
              <a:t>COMMUNITY:</a:t>
            </a:r>
            <a:r>
              <a:rPr lang="en-US" dirty="0" smtClean="0"/>
              <a:t> On average, the sample reported being “somewhat” religious [M (SD) = 3.53 (1.08)] and somewhat liberal in their religious beliefs [M (SD) = 3.85 (3.12)]. </a:t>
            </a:r>
          </a:p>
          <a:p>
            <a:pPr eaLnBrk="1" hangingPunct="1">
              <a:spcBef>
                <a:spcPct val="0"/>
              </a:spcBef>
            </a:pPr>
            <a:endParaRPr lang="en-US" dirty="0" smtClean="0"/>
          </a:p>
          <a:p>
            <a:pPr lvl="1" eaLnBrk="1" hangingPunct="1">
              <a:spcBef>
                <a:spcPct val="0"/>
              </a:spcBef>
            </a:pPr>
            <a:r>
              <a:rPr lang="en-US" dirty="0" smtClean="0"/>
              <a:t>Not only did most participants not notice the symbol, but over half of the participants did not know what the symbol meant. Specifically, only a third of participants (~32%) accurately reported that the symbol had to do with sexual orientation.</a:t>
            </a:r>
          </a:p>
          <a:p>
            <a:pPr lvl="1" eaLnBrk="1" hangingPunct="1">
              <a:spcBef>
                <a:spcPct val="0"/>
              </a:spcBef>
            </a:pPr>
            <a:endParaRPr lang="en-US" dirty="0" smtClean="0"/>
          </a:p>
          <a:p>
            <a:pPr lvl="1" eaLnBrk="1" hangingPunct="1">
              <a:spcBef>
                <a:spcPct val="0"/>
              </a:spcBef>
            </a:pPr>
            <a:r>
              <a:rPr lang="en-US" dirty="0" smtClean="0"/>
              <a:t>The pilot study (Hardin and Bewley, 2010) also investigated whether participants might be </a:t>
            </a:r>
            <a:r>
              <a:rPr lang="en-US" i="1" dirty="0" smtClean="0"/>
              <a:t>less </a:t>
            </a:r>
            <a:r>
              <a:rPr lang="en-US" dirty="0" smtClean="0"/>
              <a:t>comfortable seeking services from a clinic that had a Safe Zone symbol on the door. After participants stated their initial comfort level, their attention was specifically drawn to the symbol and its meaning. Results from the pilot study revealed that participants’ comfort levels were unaffected by having their attention drawn to the symbol and its description. Additionally, four doors were used (e.g., Rainbow symbol, Pink symbol, Subtle symbol, control – no symbol) to determine whether different Safe Zone symbols that differed in ambiguity would affect comfort levels. Again, comfort levels were unaffected regardless of which door or symbol was viewed.</a:t>
            </a:r>
          </a:p>
          <a:p>
            <a:pPr lvl="1" eaLnBrk="1" hangingPunct="1">
              <a:spcBef>
                <a:spcPct val="0"/>
              </a:spcBef>
            </a:pPr>
            <a:endParaRPr lang="en-US" dirty="0" smtClean="0"/>
          </a:p>
          <a:p>
            <a:pPr eaLnBrk="1" hangingPunct="1">
              <a:spcBef>
                <a:spcPct val="0"/>
              </a:spcBef>
            </a:pPr>
            <a:endParaRPr lang="en-US" dirty="0"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91B8D0-5371-499C-A67A-7364398C4703}" type="slidenum">
              <a:rPr lang="en-US">
                <a:ea typeface="ＭＳ Ｐゴシック" pitchFamily="-72" charset="-128"/>
                <a:cs typeface="ＭＳ Ｐゴシック" pitchFamily="-72" charset="-128"/>
              </a:rPr>
              <a:pPr fontAlgn="base">
                <a:spcBef>
                  <a:spcPct val="0"/>
                </a:spcBef>
                <a:spcAft>
                  <a:spcPct val="0"/>
                </a:spcAft>
                <a:defRPr/>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For the</a:t>
            </a:r>
            <a:r>
              <a:rPr lang="en-US" i="1" dirty="0" smtClean="0"/>
              <a:t> Safe Zone Symbol</a:t>
            </a:r>
            <a:r>
              <a:rPr lang="en-US" dirty="0" smtClean="0"/>
              <a:t>, the statement read, “The symbol above is sometimes called a ‘Safe Zone’ symbol. It is used to indicate that the room within is safe for gays, lesbians, bisexuals, and transgendered persons and that persons of all sexual orientations are affirmed. Knowing this now, we'd like to ask you again about the effects of the physical environment on your attitudes.”  </a:t>
            </a:r>
          </a:p>
          <a:p>
            <a:pPr eaLnBrk="1" hangingPunct="1">
              <a:spcBef>
                <a:spcPct val="0"/>
              </a:spcBef>
            </a:pPr>
            <a:endParaRPr lang="en-US" dirty="0" smtClean="0"/>
          </a:p>
          <a:p>
            <a:pPr eaLnBrk="1" hangingPunct="1">
              <a:spcBef>
                <a:spcPct val="0"/>
              </a:spcBef>
            </a:pPr>
            <a:r>
              <a:rPr lang="en-US" dirty="0" smtClean="0"/>
              <a:t>For the </a:t>
            </a:r>
            <a:r>
              <a:rPr lang="en-US" i="1" dirty="0" smtClean="0"/>
              <a:t>Diversity Symbol, </a:t>
            </a:r>
            <a:r>
              <a:rPr lang="en-US" dirty="0" smtClean="0"/>
              <a:t>the statement read, “The symbol above is used to indicate that the space within is safe for individuals</a:t>
            </a:r>
            <a:r>
              <a:rPr lang="en-US" i="1" dirty="0" smtClean="0"/>
              <a:t> </a:t>
            </a:r>
            <a:r>
              <a:rPr lang="en-US" dirty="0" smtClean="0"/>
              <a:t>regardless of their ethnicity, gender, religious orientation, sexual orientation, age, or ability. </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431EF3-E612-49CD-BBE9-BC9E66DCA29B}"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AC5B7B-0BFC-484D-9CFD-A1E0BA19BB2C}" type="datetimeFigureOut">
              <a:rPr lang="en-US"/>
              <a:pPr>
                <a:defRPr/>
              </a:pPr>
              <a:t>3/29/2017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BFE111-263A-423D-AD5C-AAD10A0A44F7}"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86603F-7AC9-4E98-A385-02AB028E5CCD}" type="datetimeFigureOut">
              <a:rPr lang="en-US"/>
              <a:pPr>
                <a:defRPr/>
              </a:pPr>
              <a:t>3/29/2017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1C8B1F-A2D3-40B1-9945-F8F88B841A6C}"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887CCD-7D0C-42A0-AA70-45DEE6E7CDAB}" type="datetimeFigureOut">
              <a:rPr lang="en-US"/>
              <a:pPr>
                <a:defRPr/>
              </a:pPr>
              <a:t>3/29/2017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07BAA6-C135-42F2-8F6E-03F4E47AA291}"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41D97B-A2A6-4F37-8FE9-7363199F1DF2}" type="datetimeFigureOut">
              <a:rPr lang="en-US"/>
              <a:pPr>
                <a:defRPr/>
              </a:pPr>
              <a:t>3/29/2017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8B71FD-0232-43FE-A37D-38CB9670B0C6}"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5181D6-C819-4A78-A394-1D6C9DCE8859}" type="datetimeFigureOut">
              <a:rPr lang="en-US"/>
              <a:pPr>
                <a:defRPr/>
              </a:pPr>
              <a:t>3/29/2017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DB4E4E-4711-45F3-B83F-F458F0112A73}"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3AFC805-E419-4BE4-A280-40BEC0E48B8A}" type="datetimeFigureOut">
              <a:rPr lang="en-US"/>
              <a:pPr>
                <a:defRPr/>
              </a:pPr>
              <a:t>3/29/2017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8F849-6CE3-44A0-A546-FE57F8BA8DAB}"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6823D40-FBB8-4C3A-A9B5-BC358F4CDB8C}" type="datetimeFigureOut">
              <a:rPr lang="en-US"/>
              <a:pPr>
                <a:defRPr/>
              </a:pPr>
              <a:t>3/29/2017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8B2AC92-8073-4A91-B998-C2E4512F9066}"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12A257-51FC-4ED9-BE01-EA9433E6D2A9}" type="datetimeFigureOut">
              <a:rPr lang="en-US"/>
              <a:pPr>
                <a:defRPr/>
              </a:pPr>
              <a:t>3/29/2017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349808-B6EA-4C80-BE72-30379CD505A5}"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B686DC-7CBE-43E2-812E-781FDE326A3D}" type="datetimeFigureOut">
              <a:rPr lang="en-US"/>
              <a:pPr>
                <a:defRPr/>
              </a:pPr>
              <a:t>3/29/2017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C015CA-A4F1-4B4E-AED6-A24757CC1085}"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A0FFA1-7261-45E2-BF5F-0C88B4790F80}" type="datetimeFigureOut">
              <a:rPr lang="en-US"/>
              <a:pPr>
                <a:defRPr/>
              </a:pPr>
              <a:t>3/29/2017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B8CB94-1D53-454F-89DC-5D5C6E92264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0DEE1D-C4DB-49AD-9BF7-4EA4BEEB0CE7}" type="datetimeFigureOut">
              <a:rPr lang="en-US"/>
              <a:pPr>
                <a:defRPr/>
              </a:pPr>
              <a:t>3/29/2017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4675CF-3EB4-4A9F-9237-CC45DB845DB2}"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bright="43000" contrast="-85000"/>
          </a:blip>
          <a:srcRect/>
          <a:stretch>
            <a:fillRect t="-25000" b="-25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CB36BB9-99DC-4C34-AEB8-65BD8EFBC3CC}" type="datetimeFigureOut">
              <a:rPr lang="en-US"/>
              <a:pPr>
                <a:defRPr/>
              </a:pPr>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C97F1674-71F9-4ED2-8D67-47A6ACCBB8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Experiential Activity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2000364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944562"/>
          </a:xfrm>
        </p:spPr>
        <p:txBody>
          <a:bodyPr rtlCol="0">
            <a:normAutofit fontScale="90000"/>
          </a:bodyPr>
          <a:lstStyle/>
          <a:p>
            <a:pPr eaLnBrk="1" fontAlgn="auto" hangingPunct="1">
              <a:spcAft>
                <a:spcPts val="0"/>
              </a:spcAft>
              <a:defRPr/>
            </a:pPr>
            <a:r>
              <a:rPr lang="en-US" dirty="0" smtClean="0">
                <a:ea typeface="+mj-ea"/>
                <a:cs typeface="+mj-cs"/>
              </a:rPr>
              <a:t>Lesbian-Gay-Bisexual-Transgender-Questioning/Queer (LGBTQ)</a:t>
            </a:r>
            <a:endParaRPr lang="en-US" dirty="0">
              <a:ea typeface="+mj-ea"/>
              <a:cs typeface="+mj-cs"/>
            </a:endParaRPr>
          </a:p>
        </p:txBody>
      </p:sp>
      <p:sp>
        <p:nvSpPr>
          <p:cNvPr id="3" name="Content Placeholder 2"/>
          <p:cNvSpPr>
            <a:spLocks noGrp="1"/>
          </p:cNvSpPr>
          <p:nvPr>
            <p:ph idx="1"/>
          </p:nvPr>
        </p:nvSpPr>
        <p:spPr>
          <a:xfrm>
            <a:off x="467544" y="1556792"/>
            <a:ext cx="8280920" cy="4824536"/>
          </a:xfrm>
        </p:spPr>
        <p:txBody>
          <a:bodyPr rtlCol="0">
            <a:normAutofit lnSpcReduction="10000"/>
          </a:bodyPr>
          <a:lstStyle/>
          <a:p>
            <a:pPr eaLnBrk="1" fontAlgn="auto" hangingPunct="1">
              <a:spcAft>
                <a:spcPts val="0"/>
              </a:spcAft>
              <a:buFont typeface="Arial" pitchFamily="34" charset="0"/>
              <a:buChar char="•"/>
              <a:defRPr/>
            </a:pPr>
            <a:r>
              <a:rPr lang="en-US" dirty="0" smtClean="0"/>
              <a:t>LGBTQ community ~10</a:t>
            </a:r>
            <a:r>
              <a:rPr lang="en-US" dirty="0"/>
              <a:t>% </a:t>
            </a:r>
            <a:r>
              <a:rPr lang="en-US" dirty="0" smtClean="0"/>
              <a:t>of </a:t>
            </a:r>
            <a:r>
              <a:rPr lang="en-US" dirty="0"/>
              <a:t>the population </a:t>
            </a:r>
            <a:r>
              <a:rPr lang="en-US" sz="1400" dirty="0"/>
              <a:t>(</a:t>
            </a:r>
            <a:r>
              <a:rPr lang="en-US" sz="1400" dirty="0" err="1"/>
              <a:t>Buhrke</a:t>
            </a:r>
            <a:r>
              <a:rPr lang="en-US" sz="1400" dirty="0"/>
              <a:t> &amp; </a:t>
            </a:r>
            <a:r>
              <a:rPr lang="en-US" sz="1400" dirty="0" err="1"/>
              <a:t>Stabb</a:t>
            </a:r>
            <a:r>
              <a:rPr lang="en-US" sz="1400" dirty="0"/>
              <a:t>, 1995) </a:t>
            </a:r>
            <a:endParaRPr lang="en-US" sz="1400" dirty="0" smtClean="0"/>
          </a:p>
          <a:p>
            <a:pPr lvl="1" eaLnBrk="1" fontAlgn="auto" hangingPunct="1">
              <a:spcAft>
                <a:spcPts val="0"/>
              </a:spcAft>
              <a:buFont typeface="Arial" pitchFamily="34" charset="0"/>
              <a:buChar char="•"/>
              <a:defRPr/>
            </a:pPr>
            <a:r>
              <a:rPr lang="en-US" dirty="0" smtClean="0">
                <a:ea typeface="+mn-ea"/>
              </a:rPr>
              <a:t>Same Gender Attraction ranging even higher in adults</a:t>
            </a:r>
          </a:p>
          <a:p>
            <a:pPr lvl="1" eaLnBrk="1" fontAlgn="auto" hangingPunct="1">
              <a:spcAft>
                <a:spcPts val="0"/>
              </a:spcAft>
              <a:buFont typeface="Arial" pitchFamily="34" charset="0"/>
              <a:buChar char="•"/>
              <a:defRPr/>
            </a:pPr>
            <a:endParaRPr lang="en-US" sz="2000" dirty="0" smtClean="0">
              <a:ea typeface="+mn-ea"/>
              <a:cs typeface="+mn-cs"/>
            </a:endParaRPr>
          </a:p>
          <a:p>
            <a:pPr eaLnBrk="1" fontAlgn="auto" hangingPunct="1">
              <a:spcAft>
                <a:spcPts val="0"/>
              </a:spcAft>
              <a:buFont typeface="Arial" pitchFamily="34" charset="0"/>
              <a:buChar char="•"/>
              <a:defRPr/>
            </a:pPr>
            <a:r>
              <a:rPr lang="en-US" dirty="0" smtClean="0">
                <a:ea typeface="+mn-ea"/>
                <a:cs typeface="+mn-cs"/>
              </a:rPr>
              <a:t>LGBTQ individuals utilize counseling services significantly more than heterosexual individuals</a:t>
            </a:r>
            <a:r>
              <a:rPr lang="en-US" sz="1300" dirty="0" smtClean="0">
                <a:ea typeface="+mn-ea"/>
                <a:cs typeface="+mn-cs"/>
              </a:rPr>
              <a:t> </a:t>
            </a:r>
            <a:r>
              <a:rPr lang="en-US" sz="1400" dirty="0" smtClean="0">
                <a:ea typeface="+mn-ea"/>
                <a:cs typeface="+mn-cs"/>
              </a:rPr>
              <a:t>(</a:t>
            </a:r>
            <a:r>
              <a:rPr lang="en-US" sz="1400" dirty="0" err="1" smtClean="0">
                <a:ea typeface="+mn-ea"/>
                <a:cs typeface="+mn-cs"/>
              </a:rPr>
              <a:t>Bieschke</a:t>
            </a:r>
            <a:r>
              <a:rPr lang="en-US" sz="1400" dirty="0" smtClean="0">
                <a:ea typeface="+mn-ea"/>
                <a:cs typeface="+mn-cs"/>
              </a:rPr>
              <a:t> et al., 2000; </a:t>
            </a:r>
            <a:r>
              <a:rPr lang="en-US" sz="1400" dirty="0" err="1" smtClean="0">
                <a:ea typeface="+mn-ea"/>
                <a:cs typeface="+mn-cs"/>
              </a:rPr>
              <a:t>Pelton</a:t>
            </a:r>
            <a:r>
              <a:rPr lang="en-US" sz="1400" dirty="0" smtClean="0">
                <a:ea typeface="+mn-ea"/>
                <a:cs typeface="+mn-cs"/>
              </a:rPr>
              <a:t>-Sweet &amp; Sherry, 2008) </a:t>
            </a:r>
          </a:p>
          <a:p>
            <a:pPr eaLnBrk="1" fontAlgn="auto" hangingPunct="1">
              <a:spcAft>
                <a:spcPts val="0"/>
              </a:spcAft>
              <a:buFont typeface="Arial" pitchFamily="34" charset="0"/>
              <a:buChar char="•"/>
              <a:defRPr/>
            </a:pPr>
            <a:endParaRPr lang="en-US" sz="2000" dirty="0" smtClean="0">
              <a:ea typeface="+mn-ea"/>
              <a:cs typeface="+mn-cs"/>
            </a:endParaRPr>
          </a:p>
          <a:p>
            <a:pPr lvl="1" eaLnBrk="1" fontAlgn="auto" hangingPunct="1">
              <a:spcAft>
                <a:spcPts val="0"/>
              </a:spcAft>
              <a:buFont typeface="Arial" pitchFamily="34" charset="0"/>
              <a:buChar char="•"/>
              <a:defRPr/>
            </a:pPr>
            <a:r>
              <a:rPr lang="en-US" dirty="0" smtClean="0">
                <a:ea typeface="+mn-ea"/>
                <a:cs typeface="+mn-cs"/>
              </a:rPr>
              <a:t>LGBTQ Clients likely are a big part of your Center’s Clientele</a:t>
            </a:r>
            <a:endParaRPr lang="en-US" sz="1000" dirty="0" smtClean="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67544" y="0"/>
            <a:ext cx="8229600" cy="1143000"/>
          </a:xfrm>
        </p:spPr>
        <p:txBody>
          <a:bodyPr/>
          <a:lstStyle/>
          <a:p>
            <a:pPr eaLnBrk="1" hangingPunct="1"/>
            <a:r>
              <a:rPr lang="en-US" dirty="0" smtClean="0"/>
              <a:t>Victimization of LGBTQ</a:t>
            </a:r>
          </a:p>
        </p:txBody>
      </p:sp>
      <p:sp>
        <p:nvSpPr>
          <p:cNvPr id="3" name="Content Placeholder 2"/>
          <p:cNvSpPr>
            <a:spLocks noGrp="1"/>
          </p:cNvSpPr>
          <p:nvPr>
            <p:ph idx="1"/>
          </p:nvPr>
        </p:nvSpPr>
        <p:spPr>
          <a:xfrm>
            <a:off x="323528" y="1052736"/>
            <a:ext cx="8424936" cy="5400600"/>
          </a:xfrm>
        </p:spPr>
        <p:txBody>
          <a:bodyPr/>
          <a:lstStyle/>
          <a:p>
            <a:pPr eaLnBrk="1" hangingPunct="1"/>
            <a:r>
              <a:rPr lang="en-US" dirty="0" smtClean="0"/>
              <a:t>LGBTQ more likely to be target of hate crime than any other Minority Group</a:t>
            </a:r>
          </a:p>
          <a:p>
            <a:pPr lvl="1" eaLnBrk="1" hangingPunct="1"/>
            <a:r>
              <a:rPr lang="en-US" dirty="0" smtClean="0"/>
              <a:t>18% of all reported hate crimes are related to sexual orientation </a:t>
            </a:r>
            <a:r>
              <a:rPr lang="en-US" sz="1200" dirty="0" smtClean="0"/>
              <a:t>(Uniform Crime Report, 2008)</a:t>
            </a:r>
          </a:p>
          <a:p>
            <a:pPr lvl="1" eaLnBrk="1" hangingPunct="1"/>
            <a:r>
              <a:rPr lang="en-US" dirty="0" smtClean="0"/>
              <a:t>Violence against Transgender individuals</a:t>
            </a:r>
          </a:p>
          <a:p>
            <a:pPr lvl="2" eaLnBrk="1" hangingPunct="1"/>
            <a:r>
              <a:rPr lang="en-US" dirty="0" smtClean="0"/>
              <a:t>Black and Latina Transwomen*</a:t>
            </a:r>
            <a:endParaRPr lang="en-US" sz="500" dirty="0" smtClean="0"/>
          </a:p>
          <a:p>
            <a:pPr lvl="1" eaLnBrk="1" hangingPunct="1"/>
            <a:endParaRPr lang="en-US" sz="1300" dirty="0" smtClean="0"/>
          </a:p>
          <a:p>
            <a:pPr eaLnBrk="1" hangingPunct="1"/>
            <a:r>
              <a:rPr lang="en-US" dirty="0"/>
              <a:t>Bureau of Justice Statistics estimated there may be 40 times more hate crimes occurring nationally than </a:t>
            </a:r>
            <a:r>
              <a:rPr lang="en-US" dirty="0" smtClean="0"/>
              <a:t>FBI reports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Hostile Environment</a:t>
            </a:r>
          </a:p>
        </p:txBody>
      </p:sp>
      <p:sp>
        <p:nvSpPr>
          <p:cNvPr id="3" name="Content Placeholder 2"/>
          <p:cNvSpPr>
            <a:spLocks noGrp="1"/>
          </p:cNvSpPr>
          <p:nvPr>
            <p:ph idx="1"/>
          </p:nvPr>
        </p:nvSpPr>
        <p:spPr>
          <a:xfrm>
            <a:off x="179512" y="1340768"/>
            <a:ext cx="8784976" cy="5256584"/>
          </a:xfrm>
        </p:spPr>
        <p:txBody>
          <a:bodyPr/>
          <a:lstStyle/>
          <a:p>
            <a:pPr eaLnBrk="1" hangingPunct="1"/>
            <a:r>
              <a:rPr lang="en-US" dirty="0" smtClean="0"/>
              <a:t>LGBTQ </a:t>
            </a:r>
            <a:r>
              <a:rPr lang="en-US" dirty="0"/>
              <a:t>students: 86% verbally harassed, 44% physically harassed, 25% physically assaulted, 75% heard homophobic remarks </a:t>
            </a:r>
            <a:r>
              <a:rPr lang="en-US" sz="1400" dirty="0"/>
              <a:t>(</a:t>
            </a:r>
            <a:r>
              <a:rPr lang="en-US" sz="1400" dirty="0" err="1"/>
              <a:t>Kosciw</a:t>
            </a:r>
            <a:r>
              <a:rPr lang="en-US" sz="1400" dirty="0"/>
              <a:t>, Diaz, and </a:t>
            </a:r>
            <a:r>
              <a:rPr lang="en-US" sz="1400" dirty="0" err="1"/>
              <a:t>Greytak</a:t>
            </a:r>
            <a:r>
              <a:rPr lang="en-US" sz="1400" dirty="0"/>
              <a:t>, 2007)</a:t>
            </a:r>
          </a:p>
          <a:p>
            <a:pPr marL="0" indent="0" eaLnBrk="1" hangingPunct="1">
              <a:buNone/>
            </a:pPr>
            <a:endParaRPr lang="en-US" sz="1000" dirty="0" smtClean="0"/>
          </a:p>
          <a:p>
            <a:pPr eaLnBrk="1" hangingPunct="1"/>
            <a:r>
              <a:rPr lang="en-US" dirty="0" smtClean="0"/>
              <a:t>LGBTQ individuals typically experience an unsafe and homophobic campus </a:t>
            </a:r>
            <a:r>
              <a:rPr lang="en-US" sz="1400" dirty="0" smtClean="0"/>
              <a:t>(</a:t>
            </a:r>
            <a:r>
              <a:rPr lang="en-US" sz="1400" dirty="0" err="1" smtClean="0"/>
              <a:t>Bontempo</a:t>
            </a:r>
            <a:r>
              <a:rPr lang="en-US" sz="1400" dirty="0" smtClean="0"/>
              <a:t> &amp; </a:t>
            </a:r>
            <a:r>
              <a:rPr lang="en-US" sz="1400" dirty="0" err="1" smtClean="0"/>
              <a:t>D’Augelli</a:t>
            </a:r>
            <a:r>
              <a:rPr lang="en-US" sz="1400" dirty="0" smtClean="0"/>
              <a:t>, 2002; Brown et al., 2004; </a:t>
            </a:r>
            <a:r>
              <a:rPr lang="en-US" sz="1400" dirty="0" err="1" smtClean="0"/>
              <a:t>D’Augelli</a:t>
            </a:r>
            <a:r>
              <a:rPr lang="en-US" sz="1400" dirty="0" smtClean="0"/>
              <a:t> &amp; Rose, 1990; Evans, 2001; </a:t>
            </a:r>
            <a:r>
              <a:rPr lang="en-US" sz="1400" dirty="0" err="1" smtClean="0"/>
              <a:t>Herek</a:t>
            </a:r>
            <a:r>
              <a:rPr lang="en-US" sz="1400" dirty="0" smtClean="0"/>
              <a:t>, 1989; </a:t>
            </a:r>
            <a:r>
              <a:rPr lang="en-US" sz="1400" dirty="0" err="1" smtClean="0"/>
              <a:t>Kosciw</a:t>
            </a:r>
            <a:r>
              <a:rPr lang="en-US" sz="1400" dirty="0" smtClean="0"/>
              <a:t> et al., 2007; Walls, Kane, &amp; </a:t>
            </a:r>
            <a:r>
              <a:rPr lang="en-US" sz="1400" dirty="0" err="1" smtClean="0"/>
              <a:t>Wisneski</a:t>
            </a:r>
            <a:r>
              <a:rPr lang="en-US" sz="1400" dirty="0" smtClean="0"/>
              <a:t>, 2010)</a:t>
            </a:r>
          </a:p>
          <a:p>
            <a:pPr eaLnBrk="1" hangingPunct="1"/>
            <a:endParaRPr lang="en-US" sz="1000" dirty="0" smtClean="0"/>
          </a:p>
          <a:p>
            <a:pPr eaLnBrk="1" hangingPunct="1"/>
            <a:r>
              <a:rPr lang="en-US" dirty="0" smtClean="0"/>
              <a:t>LGBTQ students perceive campus more negatively and unsure of where support lies </a:t>
            </a:r>
            <a:r>
              <a:rPr lang="en-US" sz="1400" dirty="0" smtClean="0"/>
              <a:t>(Brown et al., 2004; Walls, Kane, &amp; </a:t>
            </a:r>
            <a:r>
              <a:rPr lang="en-US" sz="1400" dirty="0" err="1" smtClean="0"/>
              <a:t>Wisneski</a:t>
            </a:r>
            <a:r>
              <a:rPr lang="en-US" sz="1400" dirty="0" smtClean="0"/>
              <a:t>, 2010)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8"/>
            <a:ext cx="8229600" cy="1020762"/>
          </a:xfrm>
        </p:spPr>
        <p:txBody>
          <a:bodyPr/>
          <a:lstStyle/>
          <a:p>
            <a:pPr eaLnBrk="1" hangingPunct="1"/>
            <a:r>
              <a:rPr lang="en-US" smtClean="0"/>
              <a:t>Safe Zone</a:t>
            </a:r>
          </a:p>
        </p:txBody>
      </p:sp>
      <p:sp>
        <p:nvSpPr>
          <p:cNvPr id="3" name="Content Placeholder 2"/>
          <p:cNvSpPr>
            <a:spLocks noGrp="1"/>
          </p:cNvSpPr>
          <p:nvPr>
            <p:ph idx="1"/>
          </p:nvPr>
        </p:nvSpPr>
        <p:spPr>
          <a:xfrm>
            <a:off x="457200" y="1447800"/>
            <a:ext cx="8229600" cy="4678363"/>
          </a:xfrm>
        </p:spPr>
        <p:txBody>
          <a:bodyPr/>
          <a:lstStyle/>
          <a:p>
            <a:pPr eaLnBrk="1" hangingPunct="1"/>
            <a:r>
              <a:rPr lang="en-US" dirty="0" smtClean="0"/>
              <a:t>‘Safe Zone’ provides a safe place and combats stigma &amp; discrimination faced by LGBTQ individuals</a:t>
            </a:r>
          </a:p>
          <a:p>
            <a:pPr eaLnBrk="1" hangingPunct="1"/>
            <a:endParaRPr lang="en-US" dirty="0" smtClean="0"/>
          </a:p>
          <a:p>
            <a:pPr eaLnBrk="1" hangingPunct="1"/>
            <a:endParaRPr lang="en-US" dirty="0" smtClean="0"/>
          </a:p>
          <a:p>
            <a:pPr eaLnBrk="1" hangingPunct="1"/>
            <a:endParaRPr lang="en-US" dirty="0" smtClean="0"/>
          </a:p>
          <a:p>
            <a:pPr eaLnBrk="1" hangingPunct="1"/>
            <a:endParaRPr lang="en-US" sz="1000" dirty="0" smtClean="0"/>
          </a:p>
          <a:p>
            <a:pPr eaLnBrk="1" hangingPunct="1"/>
            <a:r>
              <a:rPr lang="en-US" dirty="0" smtClean="0"/>
              <a:t>Embracement of symbol to visibly affirm, support, and accept LGBTQ community</a:t>
            </a:r>
          </a:p>
          <a:p>
            <a:pPr eaLnBrk="1" hangingPunct="1"/>
            <a:endParaRPr lang="en-US" dirty="0" smtClean="0"/>
          </a:p>
        </p:txBody>
      </p:sp>
      <p:pic>
        <p:nvPicPr>
          <p:cNvPr id="4" name="Picture 2" descr="http://www.umbc.edu/studentlife/mosaic/images/safezone2.jpg"/>
          <p:cNvPicPr>
            <a:picLocks noChangeAspect="1" noChangeArrowheads="1"/>
          </p:cNvPicPr>
          <p:nvPr/>
        </p:nvPicPr>
        <p:blipFill>
          <a:blip r:embed="rId3"/>
          <a:srcRect/>
          <a:stretch>
            <a:fillRect/>
          </a:stretch>
        </p:blipFill>
        <p:spPr bwMode="auto">
          <a:xfrm>
            <a:off x="3276600" y="2590800"/>
            <a:ext cx="2438400" cy="2438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smtClean="0"/>
              <a:t>Effects of Safe Zone Symbol</a:t>
            </a:r>
          </a:p>
        </p:txBody>
      </p:sp>
      <p:sp>
        <p:nvSpPr>
          <p:cNvPr id="3" name="Content Placeholder 2"/>
          <p:cNvSpPr>
            <a:spLocks noGrp="1"/>
          </p:cNvSpPr>
          <p:nvPr>
            <p:ph idx="1"/>
          </p:nvPr>
        </p:nvSpPr>
        <p:spPr>
          <a:xfrm>
            <a:off x="457200" y="1600200"/>
            <a:ext cx="8458200" cy="4277071"/>
          </a:xfrm>
        </p:spPr>
        <p:txBody>
          <a:bodyPr/>
          <a:lstStyle/>
          <a:p>
            <a:pPr eaLnBrk="1" hangingPunct="1"/>
            <a:r>
              <a:rPr lang="en-US" dirty="0" smtClean="0"/>
              <a:t>Evans (2002) </a:t>
            </a:r>
          </a:p>
          <a:p>
            <a:pPr lvl="1" eaLnBrk="1" hangingPunct="1"/>
            <a:r>
              <a:rPr lang="en-US" dirty="0" smtClean="0"/>
              <a:t>Safe Zone symbol stickers passed out on a campus </a:t>
            </a:r>
          </a:p>
          <a:p>
            <a:pPr lvl="1" eaLnBrk="1" hangingPunct="1"/>
            <a:r>
              <a:rPr lang="en-US" dirty="0" smtClean="0"/>
              <a:t>5000 symbols passed out; 314 visible 3 years later</a:t>
            </a:r>
          </a:p>
          <a:p>
            <a:pPr lvl="1" eaLnBrk="1" hangingPunct="1"/>
            <a:r>
              <a:rPr lang="en-US" dirty="0" smtClean="0"/>
              <a:t>Safe Zone symbol can bring ease and feelings of protection and comfort to LGBTQ individuals </a:t>
            </a:r>
          </a:p>
          <a:p>
            <a:pPr lvl="1" eaLnBrk="1" hangingPunct="1"/>
            <a:r>
              <a:rPr lang="en-US" dirty="0" smtClean="0"/>
              <a:t>Concern of a false sense of security (No Training) &amp; added stressors on ‘closeted’ LGBTQ individuals</a:t>
            </a:r>
          </a:p>
          <a:p>
            <a:pPr eaLnBrk="1" hangingPunct="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274638"/>
            <a:ext cx="8229600" cy="922114"/>
          </a:xfrm>
        </p:spPr>
        <p:txBody>
          <a:bodyPr/>
          <a:lstStyle/>
          <a:p>
            <a:pPr eaLnBrk="1" hangingPunct="1"/>
            <a:r>
              <a:rPr lang="en-US" dirty="0" smtClean="0"/>
              <a:t>Study I</a:t>
            </a:r>
          </a:p>
        </p:txBody>
      </p:sp>
      <p:sp>
        <p:nvSpPr>
          <p:cNvPr id="3" name="Content Placeholder 2"/>
          <p:cNvSpPr>
            <a:spLocks noGrp="1"/>
          </p:cNvSpPr>
          <p:nvPr>
            <p:ph idx="1"/>
          </p:nvPr>
        </p:nvSpPr>
        <p:spPr>
          <a:xfrm>
            <a:off x="107504" y="1340768"/>
            <a:ext cx="8784976" cy="5112568"/>
          </a:xfrm>
        </p:spPr>
        <p:txBody>
          <a:bodyPr rtlCol="0">
            <a:normAutofit/>
          </a:bodyPr>
          <a:lstStyle/>
          <a:p>
            <a:pPr eaLnBrk="1" fontAlgn="auto" hangingPunct="1">
              <a:spcAft>
                <a:spcPts val="0"/>
              </a:spcAft>
              <a:buFont typeface="Arial" pitchFamily="34" charset="0"/>
              <a:buChar char="•"/>
              <a:defRPr/>
            </a:pPr>
            <a:r>
              <a:rPr lang="en-US" dirty="0" smtClean="0">
                <a:ea typeface="+mn-ea"/>
                <a:cs typeface="+mn-cs"/>
              </a:rPr>
              <a:t>Investigated individuals’ comfort with mental health clinic displaying a SZ symbol </a:t>
            </a:r>
            <a:r>
              <a:rPr lang="en-US" sz="2000" dirty="0" smtClean="0">
                <a:ea typeface="+mn-ea"/>
                <a:cs typeface="+mn-cs"/>
              </a:rPr>
              <a:t>(Hardin &amp; Bewley, 2010)</a:t>
            </a:r>
          </a:p>
          <a:p>
            <a:pPr marL="233363" lvl="1" indent="-233363" eaLnBrk="1" fontAlgn="auto" hangingPunct="1">
              <a:spcAft>
                <a:spcPts val="0"/>
              </a:spcAft>
              <a:buFont typeface="Arial" pitchFamily="34" charset="0"/>
              <a:buChar char="•"/>
              <a:defRPr/>
            </a:pPr>
            <a:r>
              <a:rPr lang="en-US" b="1" dirty="0"/>
              <a:t>Noticing Symbol</a:t>
            </a:r>
          </a:p>
          <a:p>
            <a:pPr lvl="1" eaLnBrk="1" fontAlgn="auto" hangingPunct="1">
              <a:spcAft>
                <a:spcPts val="0"/>
              </a:spcAft>
              <a:buFont typeface="Arial" pitchFamily="34" charset="0"/>
              <a:buChar char="–"/>
              <a:defRPr/>
            </a:pPr>
            <a:r>
              <a:rPr lang="en-US" dirty="0" smtClean="0"/>
              <a:t>81</a:t>
            </a:r>
            <a:r>
              <a:rPr lang="en-US" dirty="0"/>
              <a:t>% waiting room sign, 84% </a:t>
            </a:r>
            <a:r>
              <a:rPr lang="en-US" i="1" dirty="0">
                <a:solidFill>
                  <a:srgbClr val="FF0000"/>
                </a:solidFill>
              </a:rPr>
              <a:t>Absent</a:t>
            </a:r>
            <a:r>
              <a:rPr lang="en-US" dirty="0">
                <a:solidFill>
                  <a:srgbClr val="FF0000"/>
                </a:solidFill>
              </a:rPr>
              <a:t> </a:t>
            </a:r>
            <a:r>
              <a:rPr lang="en-US" dirty="0"/>
              <a:t>Accessibility Sign</a:t>
            </a:r>
          </a:p>
          <a:p>
            <a:pPr lvl="1" eaLnBrk="1" fontAlgn="auto" hangingPunct="1">
              <a:spcAft>
                <a:spcPts val="0"/>
              </a:spcAft>
              <a:buFont typeface="Arial" pitchFamily="34" charset="0"/>
              <a:buChar char="–"/>
              <a:defRPr/>
            </a:pPr>
            <a:r>
              <a:rPr lang="en-US" dirty="0"/>
              <a:t>43% correctly remembered seeing SZ symbol</a:t>
            </a:r>
          </a:p>
          <a:p>
            <a:pPr lvl="1" eaLnBrk="1" fontAlgn="auto" hangingPunct="1">
              <a:spcAft>
                <a:spcPts val="0"/>
              </a:spcAft>
              <a:buFont typeface="Arial" pitchFamily="34" charset="0"/>
              <a:buChar char="–"/>
              <a:defRPr/>
            </a:pPr>
            <a:r>
              <a:rPr lang="en-US" dirty="0" smtClean="0"/>
              <a:t>LGBTQ noticed SZ symbol, Heterosexual Did not</a:t>
            </a:r>
          </a:p>
          <a:p>
            <a:pPr lvl="1" eaLnBrk="1" fontAlgn="auto" hangingPunct="1">
              <a:spcAft>
                <a:spcPts val="0"/>
              </a:spcAft>
              <a:buFont typeface="Arial" pitchFamily="34" charset="0"/>
              <a:buChar char="–"/>
              <a:defRPr/>
            </a:pPr>
            <a:r>
              <a:rPr lang="en-US" dirty="0" smtClean="0"/>
              <a:t>Over </a:t>
            </a:r>
            <a:r>
              <a:rPr lang="en-US" dirty="0"/>
              <a:t>½ </a:t>
            </a:r>
            <a:r>
              <a:rPr lang="en-US" dirty="0" smtClean="0"/>
              <a:t>of sample unaware </a:t>
            </a:r>
            <a:r>
              <a:rPr lang="en-US" dirty="0"/>
              <a:t>of </a:t>
            </a:r>
            <a:r>
              <a:rPr lang="en-US" dirty="0" smtClean="0"/>
              <a:t>meaning, </a:t>
            </a:r>
            <a:endParaRPr lang="en-US" dirty="0"/>
          </a:p>
          <a:p>
            <a:pPr lvl="2" eaLnBrk="1" fontAlgn="auto" hangingPunct="1">
              <a:spcAft>
                <a:spcPts val="0"/>
              </a:spcAft>
              <a:buFont typeface="Arial" pitchFamily="34" charset="0"/>
              <a:buChar char="•"/>
              <a:defRPr/>
            </a:pPr>
            <a:r>
              <a:rPr lang="en-US" sz="2800" dirty="0"/>
              <a:t>Of </a:t>
            </a:r>
            <a:r>
              <a:rPr lang="en-US" sz="2800" dirty="0" smtClean="0"/>
              <a:t>½ that stated they </a:t>
            </a:r>
            <a:r>
              <a:rPr lang="en-US" sz="2800" dirty="0"/>
              <a:t>were aware, only 1/3 reported symbol was related to </a:t>
            </a:r>
            <a:r>
              <a:rPr lang="en-US" sz="2800" u="sng" dirty="0"/>
              <a:t>sexual </a:t>
            </a:r>
            <a:r>
              <a:rPr lang="en-US" sz="2800" u="sng" dirty="0" smtClean="0"/>
              <a:t>orientation</a:t>
            </a:r>
          </a:p>
          <a:p>
            <a:pPr marL="914400" lvl="2" indent="0" eaLnBrk="1" fontAlgn="auto" hangingPunct="1">
              <a:spcAft>
                <a:spcPts val="0"/>
              </a:spcAft>
              <a:buNone/>
              <a:defRPr/>
            </a:pPr>
            <a:endParaRPr lang="en-US" sz="2800" u="sng" dirty="0"/>
          </a:p>
          <a:p>
            <a:pPr eaLnBrk="1" fontAlgn="auto" hangingPunct="1">
              <a:spcAft>
                <a:spcPts val="0"/>
              </a:spcAft>
              <a:buFont typeface="Arial" pitchFamily="34" charset="0"/>
              <a:buChar char="•"/>
              <a:defRPr/>
            </a:pPr>
            <a:endParaRPr lang="en-US" sz="2200" dirty="0" smtClean="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DISS-SAFE ZONE\MAIN SZ PICS\SZ PICS\Tornado Symbol.gif"/>
          <p:cNvPicPr>
            <a:picLocks noChangeAspect="1" noChangeArrowheads="1"/>
          </p:cNvPicPr>
          <p:nvPr/>
        </p:nvPicPr>
        <p:blipFill>
          <a:blip r:embed="rId3"/>
          <a:srcRect/>
          <a:stretch>
            <a:fillRect/>
          </a:stretch>
        </p:blipFill>
        <p:spPr bwMode="auto">
          <a:xfrm>
            <a:off x="6248400" y="3810000"/>
            <a:ext cx="2667000" cy="2840038"/>
          </a:xfrm>
          <a:prstGeom prst="rect">
            <a:avLst/>
          </a:prstGeom>
          <a:noFill/>
          <a:ln w="9525">
            <a:noFill/>
            <a:miter lim="800000"/>
            <a:headEnd/>
            <a:tailEnd/>
          </a:ln>
        </p:spPr>
      </p:pic>
      <p:pic>
        <p:nvPicPr>
          <p:cNvPr id="1027" name="Picture 3" descr="H:\DISS-SAFE ZONE\MAIN SZ PICS\SZ PICS\safezone2.jpg"/>
          <p:cNvPicPr>
            <a:picLocks noChangeAspect="1" noChangeArrowheads="1"/>
          </p:cNvPicPr>
          <p:nvPr/>
        </p:nvPicPr>
        <p:blipFill>
          <a:blip r:embed="rId4"/>
          <a:srcRect/>
          <a:stretch>
            <a:fillRect/>
          </a:stretch>
        </p:blipFill>
        <p:spPr bwMode="auto">
          <a:xfrm>
            <a:off x="3581400" y="0"/>
            <a:ext cx="2819400" cy="2819400"/>
          </a:xfrm>
          <a:prstGeom prst="rect">
            <a:avLst/>
          </a:prstGeom>
          <a:noFill/>
          <a:ln w="9525">
            <a:noFill/>
            <a:miter lim="800000"/>
            <a:headEnd/>
            <a:tailEnd/>
          </a:ln>
        </p:spPr>
      </p:pic>
      <p:sp>
        <p:nvSpPr>
          <p:cNvPr id="39939" name="Title 13"/>
          <p:cNvSpPr>
            <a:spLocks noGrp="1"/>
          </p:cNvSpPr>
          <p:nvPr>
            <p:ph type="title"/>
          </p:nvPr>
        </p:nvSpPr>
        <p:spPr>
          <a:xfrm>
            <a:off x="0" y="304800"/>
            <a:ext cx="2819400" cy="2011363"/>
          </a:xfrm>
        </p:spPr>
        <p:txBody>
          <a:bodyPr/>
          <a:lstStyle/>
          <a:p>
            <a:pPr eaLnBrk="1" hangingPunct="1"/>
            <a:r>
              <a:rPr lang="en-US" dirty="0" smtClean="0"/>
              <a:t>Study II</a:t>
            </a:r>
          </a:p>
        </p:txBody>
      </p:sp>
      <p:pic>
        <p:nvPicPr>
          <p:cNvPr id="8" name="Picture 7" descr="diversityworld.bmp"/>
          <p:cNvPicPr>
            <a:picLocks noChangeAspect="1"/>
          </p:cNvPicPr>
          <p:nvPr/>
        </p:nvPicPr>
        <p:blipFill>
          <a:blip r:embed="rId5"/>
          <a:srcRect/>
          <a:stretch>
            <a:fillRect/>
          </a:stretch>
        </p:blipFill>
        <p:spPr bwMode="auto">
          <a:xfrm>
            <a:off x="838200" y="3657600"/>
            <a:ext cx="2825750" cy="2819400"/>
          </a:xfrm>
          <a:prstGeom prst="rect">
            <a:avLst/>
          </a:prstGeom>
          <a:noFill/>
          <a:ln w="9525">
            <a:noFill/>
            <a:miter lim="800000"/>
            <a:headEnd/>
            <a:tailEnd/>
          </a:ln>
        </p:spPr>
      </p:pic>
      <p:sp>
        <p:nvSpPr>
          <p:cNvPr id="7" name="TextBox 6"/>
          <p:cNvSpPr txBox="1"/>
          <p:nvPr/>
        </p:nvSpPr>
        <p:spPr>
          <a:xfrm>
            <a:off x="6477000" y="304800"/>
            <a:ext cx="1828800" cy="369888"/>
          </a:xfrm>
          <a:prstGeom prst="rect">
            <a:avLst/>
          </a:prstGeom>
          <a:solidFill>
            <a:schemeClr val="accent3"/>
          </a:solidFill>
        </p:spPr>
        <p:txBody>
          <a:bodyPr>
            <a:spAutoFit/>
          </a:bodyPr>
          <a:lstStyle/>
          <a:p>
            <a:pPr algn="ctr" fontAlgn="auto">
              <a:spcBef>
                <a:spcPts val="0"/>
              </a:spcBef>
              <a:spcAft>
                <a:spcPts val="0"/>
              </a:spcAft>
              <a:defRPr/>
            </a:pPr>
            <a:r>
              <a:rPr lang="en-US" sz="1800" dirty="0" smtClean="0">
                <a:latin typeface="+mn-lt"/>
                <a:ea typeface="+mn-ea"/>
                <a:cs typeface="+mn-cs"/>
              </a:rPr>
              <a:t>Safe Zone Symbol</a:t>
            </a:r>
            <a:endParaRPr lang="en-US" sz="1800" dirty="0">
              <a:latin typeface="+mn-lt"/>
              <a:ea typeface="+mn-ea"/>
              <a:cs typeface="+mn-cs"/>
            </a:endParaRPr>
          </a:p>
        </p:txBody>
      </p:sp>
      <p:sp>
        <p:nvSpPr>
          <p:cNvPr id="9" name="TextBox 8"/>
          <p:cNvSpPr txBox="1"/>
          <p:nvPr/>
        </p:nvSpPr>
        <p:spPr>
          <a:xfrm>
            <a:off x="1219200" y="3200400"/>
            <a:ext cx="1981200" cy="369332"/>
          </a:xfrm>
          <a:prstGeom prst="rect">
            <a:avLst/>
          </a:prstGeom>
          <a:solidFill>
            <a:schemeClr val="accent3"/>
          </a:solidFill>
        </p:spPr>
        <p:txBody>
          <a:bodyPr>
            <a:spAutoFit/>
          </a:bodyPr>
          <a:lstStyle/>
          <a:p>
            <a:pPr fontAlgn="auto">
              <a:spcBef>
                <a:spcPts val="0"/>
              </a:spcBef>
              <a:spcAft>
                <a:spcPts val="0"/>
              </a:spcAft>
              <a:defRPr/>
            </a:pPr>
            <a:r>
              <a:rPr lang="en-US" sz="1800" dirty="0" smtClean="0">
                <a:latin typeface="+mn-lt"/>
                <a:ea typeface="+mn-ea"/>
                <a:cs typeface="+mn-cs"/>
              </a:rPr>
              <a:t>Diversity  </a:t>
            </a:r>
            <a:r>
              <a:rPr lang="en-US" sz="1800" dirty="0">
                <a:latin typeface="+mn-lt"/>
                <a:ea typeface="+mn-ea"/>
                <a:cs typeface="+mn-cs"/>
              </a:rPr>
              <a:t>Symbol</a:t>
            </a:r>
          </a:p>
        </p:txBody>
      </p:sp>
      <p:sp>
        <p:nvSpPr>
          <p:cNvPr id="10" name="TextBox 9"/>
          <p:cNvSpPr txBox="1"/>
          <p:nvPr/>
        </p:nvSpPr>
        <p:spPr>
          <a:xfrm>
            <a:off x="6248400" y="3352800"/>
            <a:ext cx="2667000" cy="381000"/>
          </a:xfrm>
          <a:prstGeom prst="rect">
            <a:avLst/>
          </a:prstGeom>
          <a:solidFill>
            <a:schemeClr val="accent3"/>
          </a:solidFill>
        </p:spPr>
        <p:txBody>
          <a:bodyPr>
            <a:spAutoFit/>
          </a:bodyPr>
          <a:lstStyle/>
          <a:p>
            <a:pPr fontAlgn="auto">
              <a:spcBef>
                <a:spcPts val="0"/>
              </a:spcBef>
              <a:spcAft>
                <a:spcPts val="0"/>
              </a:spcAft>
              <a:defRPr/>
            </a:pPr>
            <a:r>
              <a:rPr lang="en-US" sz="1800" dirty="0">
                <a:latin typeface="+mn-lt"/>
                <a:ea typeface="+mn-ea"/>
                <a:cs typeface="+mn-cs"/>
              </a:rPr>
              <a:t>Tornado Symbol (Control)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533400" y="152400"/>
            <a:ext cx="8229600" cy="900336"/>
          </a:xfrm>
        </p:spPr>
        <p:txBody>
          <a:bodyPr/>
          <a:lstStyle/>
          <a:p>
            <a:pPr eaLnBrk="1" hangingPunct="1"/>
            <a:r>
              <a:rPr lang="en-US" dirty="0" smtClean="0"/>
              <a:t>Research Questions</a:t>
            </a:r>
          </a:p>
        </p:txBody>
      </p:sp>
      <p:sp>
        <p:nvSpPr>
          <p:cNvPr id="3" name="Content Placeholder 2"/>
          <p:cNvSpPr>
            <a:spLocks noGrp="1"/>
          </p:cNvSpPr>
          <p:nvPr>
            <p:ph idx="1"/>
          </p:nvPr>
        </p:nvSpPr>
        <p:spPr>
          <a:xfrm>
            <a:off x="228600" y="1052736"/>
            <a:ext cx="8915400" cy="5616624"/>
          </a:xfrm>
        </p:spPr>
        <p:txBody>
          <a:bodyPr rtlCol="0">
            <a:normAutofit fontScale="92500" lnSpcReduction="20000"/>
          </a:bodyPr>
          <a:lstStyle/>
          <a:p>
            <a:pPr eaLnBrk="1" fontAlgn="auto" hangingPunct="1">
              <a:spcAft>
                <a:spcPts val="0"/>
              </a:spcAft>
              <a:buFont typeface="Arial" pitchFamily="34" charset="0"/>
              <a:buNone/>
              <a:defRPr/>
            </a:pPr>
            <a:r>
              <a:rPr lang="en-US" sz="2800" dirty="0" smtClean="0">
                <a:ea typeface="+mn-ea"/>
                <a:cs typeface="+mn-cs"/>
              </a:rPr>
              <a:t>Research Question #1 </a:t>
            </a:r>
          </a:p>
          <a:p>
            <a:pPr eaLnBrk="1" fontAlgn="auto" hangingPunct="1">
              <a:spcAft>
                <a:spcPts val="0"/>
              </a:spcAft>
              <a:buFont typeface="Arial" pitchFamily="34" charset="0"/>
              <a:buChar char="•"/>
              <a:defRPr/>
            </a:pPr>
            <a:r>
              <a:rPr lang="en-US" sz="2700" dirty="0" smtClean="0">
                <a:ea typeface="+mn-ea"/>
                <a:cs typeface="+mn-cs"/>
              </a:rPr>
              <a:t>Do individuals </a:t>
            </a:r>
            <a:r>
              <a:rPr lang="en-US" sz="2700" u="sng" dirty="0" smtClean="0">
                <a:ea typeface="+mn-ea"/>
                <a:cs typeface="+mn-cs"/>
              </a:rPr>
              <a:t>notice</a:t>
            </a:r>
            <a:r>
              <a:rPr lang="en-US" sz="2700" dirty="0" smtClean="0">
                <a:ea typeface="+mn-ea"/>
                <a:cs typeface="+mn-cs"/>
              </a:rPr>
              <a:t> and/or </a:t>
            </a:r>
            <a:r>
              <a:rPr lang="en-US" sz="2700" u="sng" dirty="0" smtClean="0">
                <a:ea typeface="+mn-ea"/>
                <a:cs typeface="+mn-cs"/>
              </a:rPr>
              <a:t>know meaning </a:t>
            </a:r>
            <a:r>
              <a:rPr lang="en-US" sz="2700" dirty="0" smtClean="0">
                <a:ea typeface="+mn-ea"/>
                <a:cs typeface="+mn-cs"/>
              </a:rPr>
              <a:t>of the Safe Zone symbol?</a:t>
            </a:r>
          </a:p>
          <a:p>
            <a:pPr eaLnBrk="1" fontAlgn="auto" hangingPunct="1">
              <a:spcAft>
                <a:spcPts val="0"/>
              </a:spcAft>
              <a:buFont typeface="Arial" pitchFamily="34" charset="0"/>
              <a:buNone/>
              <a:defRPr/>
            </a:pPr>
            <a:endParaRPr lang="en-US" sz="500" dirty="0" smtClean="0">
              <a:ea typeface="+mn-ea"/>
              <a:cs typeface="+mn-cs"/>
            </a:endParaRPr>
          </a:p>
          <a:p>
            <a:pPr eaLnBrk="1" fontAlgn="auto" hangingPunct="1">
              <a:spcAft>
                <a:spcPts val="0"/>
              </a:spcAft>
              <a:buFont typeface="Arial" pitchFamily="34" charset="0"/>
              <a:buNone/>
              <a:defRPr/>
            </a:pPr>
            <a:endParaRPr lang="en-US" sz="2800" dirty="0" smtClean="0">
              <a:ea typeface="+mn-ea"/>
              <a:cs typeface="+mn-cs"/>
            </a:endParaRPr>
          </a:p>
          <a:p>
            <a:pPr eaLnBrk="1" fontAlgn="auto" hangingPunct="1">
              <a:spcAft>
                <a:spcPts val="0"/>
              </a:spcAft>
              <a:buFont typeface="Arial" pitchFamily="34" charset="0"/>
              <a:buNone/>
              <a:defRPr/>
            </a:pPr>
            <a:r>
              <a:rPr lang="en-US" sz="2800" dirty="0" smtClean="0">
                <a:ea typeface="+mn-ea"/>
                <a:cs typeface="+mn-cs"/>
              </a:rPr>
              <a:t>Research Question #2 </a:t>
            </a:r>
          </a:p>
          <a:p>
            <a:pPr eaLnBrk="1" fontAlgn="auto" hangingPunct="1">
              <a:spcAft>
                <a:spcPts val="0"/>
              </a:spcAft>
              <a:buFont typeface="Arial" pitchFamily="34" charset="0"/>
              <a:buChar char="•"/>
              <a:defRPr/>
            </a:pPr>
            <a:r>
              <a:rPr lang="en-US" sz="2700" dirty="0" smtClean="0">
                <a:ea typeface="+mn-ea"/>
                <a:cs typeface="+mn-cs"/>
              </a:rPr>
              <a:t>What’s the effect on </a:t>
            </a:r>
            <a:r>
              <a:rPr lang="en-US" sz="2700" i="1" dirty="0" smtClean="0">
                <a:ea typeface="+mn-ea"/>
                <a:cs typeface="+mn-cs"/>
              </a:rPr>
              <a:t>initial</a:t>
            </a:r>
            <a:r>
              <a:rPr lang="en-US" sz="2700" dirty="0" smtClean="0">
                <a:ea typeface="+mn-ea"/>
                <a:cs typeface="+mn-cs"/>
              </a:rPr>
              <a:t> </a:t>
            </a:r>
            <a:r>
              <a:rPr lang="en-US" sz="2700" u="sng" dirty="0" smtClean="0">
                <a:ea typeface="+mn-ea"/>
                <a:cs typeface="+mn-cs"/>
              </a:rPr>
              <a:t>willingness to seek therapy</a:t>
            </a:r>
            <a:r>
              <a:rPr lang="en-US" sz="2700" dirty="0" smtClean="0">
                <a:ea typeface="+mn-ea"/>
                <a:cs typeface="+mn-cs"/>
              </a:rPr>
              <a:t>?</a:t>
            </a:r>
          </a:p>
          <a:p>
            <a:pPr eaLnBrk="1" fontAlgn="auto" hangingPunct="1">
              <a:spcAft>
                <a:spcPts val="0"/>
              </a:spcAft>
              <a:buFont typeface="Arial" pitchFamily="34" charset="0"/>
              <a:buNone/>
              <a:defRPr/>
            </a:pPr>
            <a:endParaRPr lang="en-US" sz="2800" dirty="0" smtClean="0">
              <a:ea typeface="+mn-ea"/>
              <a:cs typeface="+mn-cs"/>
            </a:endParaRPr>
          </a:p>
          <a:p>
            <a:pPr eaLnBrk="1" fontAlgn="auto" hangingPunct="1">
              <a:spcAft>
                <a:spcPts val="0"/>
              </a:spcAft>
              <a:buFont typeface="Arial" pitchFamily="34" charset="0"/>
              <a:buNone/>
              <a:defRPr/>
            </a:pPr>
            <a:r>
              <a:rPr lang="en-US" sz="2800" dirty="0" smtClean="0">
                <a:ea typeface="+mn-ea"/>
                <a:cs typeface="+mn-cs"/>
              </a:rPr>
              <a:t>Research Question #3 </a:t>
            </a:r>
          </a:p>
          <a:p>
            <a:pPr eaLnBrk="1" hangingPunct="1"/>
            <a:r>
              <a:rPr lang="en-US" sz="2700" dirty="0" smtClean="0">
                <a:ea typeface="+mn-ea"/>
                <a:cs typeface="+mn-cs"/>
              </a:rPr>
              <a:t>Do participants’ </a:t>
            </a:r>
            <a:r>
              <a:rPr lang="en-US" sz="2700" u="sng" dirty="0" smtClean="0">
                <a:ea typeface="+mn-ea"/>
                <a:cs typeface="+mn-cs"/>
              </a:rPr>
              <a:t>willingness to seek therapy change when they are provided the meaning </a:t>
            </a:r>
            <a:r>
              <a:rPr lang="en-US" sz="2700" dirty="0" smtClean="0">
                <a:ea typeface="+mn-ea"/>
                <a:cs typeface="+mn-cs"/>
              </a:rPr>
              <a:t>behind either diversity-related symbol</a:t>
            </a:r>
            <a:endParaRPr lang="en-US" sz="2700" dirty="0">
              <a:ea typeface="+mn-ea"/>
              <a:cs typeface="+mn-cs"/>
            </a:endParaRPr>
          </a:p>
          <a:p>
            <a:pPr eaLnBrk="1" hangingPunct="1">
              <a:buNone/>
            </a:pPr>
            <a:endParaRPr lang="en-US" sz="2800" dirty="0" smtClean="0"/>
          </a:p>
          <a:p>
            <a:pPr eaLnBrk="1" hangingPunct="1">
              <a:buNone/>
            </a:pPr>
            <a:r>
              <a:rPr lang="en-US" sz="2800" dirty="0" smtClean="0"/>
              <a:t>Research </a:t>
            </a:r>
            <a:r>
              <a:rPr lang="en-US" sz="2800" dirty="0"/>
              <a:t>Question #4 </a:t>
            </a:r>
          </a:p>
          <a:p>
            <a:pPr eaLnBrk="1" hangingPunct="1"/>
            <a:r>
              <a:rPr lang="en-US" sz="2800" dirty="0"/>
              <a:t>Is participants’ level of </a:t>
            </a:r>
            <a:r>
              <a:rPr lang="en-US" sz="2800" u="sng" dirty="0"/>
              <a:t>religiousness</a:t>
            </a:r>
            <a:r>
              <a:rPr lang="en-US" sz="2800" dirty="0"/>
              <a:t> related to their willingness to seek therapy? </a:t>
            </a:r>
          </a:p>
          <a:p>
            <a:pPr eaLnBrk="1" fontAlgn="auto" hangingPunct="1">
              <a:spcAft>
                <a:spcPts val="0"/>
              </a:spcAft>
              <a:buFont typeface="Arial" pitchFamily="34" charset="0"/>
              <a:buChar char="•"/>
              <a:defRPr/>
            </a:pPr>
            <a:endParaRPr lang="en-US" sz="2700"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304800" y="304800"/>
            <a:ext cx="8610600" cy="944563"/>
          </a:xfrm>
        </p:spPr>
        <p:txBody>
          <a:bodyPr/>
          <a:lstStyle/>
          <a:p>
            <a:pPr eaLnBrk="1" hangingPunct="1"/>
            <a:r>
              <a:rPr lang="en-US" smtClean="0"/>
              <a:t>Method</a:t>
            </a:r>
          </a:p>
        </p:txBody>
      </p:sp>
      <p:sp>
        <p:nvSpPr>
          <p:cNvPr id="3" name="Content Placeholder 2"/>
          <p:cNvSpPr>
            <a:spLocks noGrp="1"/>
          </p:cNvSpPr>
          <p:nvPr>
            <p:ph idx="1"/>
          </p:nvPr>
        </p:nvSpPr>
        <p:spPr>
          <a:xfrm>
            <a:off x="79399" y="1628800"/>
            <a:ext cx="4343400" cy="4986536"/>
          </a:xfrm>
        </p:spPr>
        <p:txBody>
          <a:bodyPr rtlCol="0">
            <a:normAutofit/>
          </a:bodyPr>
          <a:lstStyle/>
          <a:p>
            <a:pPr eaLnBrk="1" fontAlgn="auto" hangingPunct="1">
              <a:spcAft>
                <a:spcPts val="0"/>
              </a:spcAft>
              <a:buFont typeface="Arial" pitchFamily="34" charset="0"/>
              <a:buChar char="•"/>
              <a:defRPr/>
            </a:pPr>
            <a:r>
              <a:rPr lang="en-US" sz="3600" dirty="0" smtClean="0">
                <a:ea typeface="+mn-ea"/>
                <a:cs typeface="+mn-cs"/>
              </a:rPr>
              <a:t>Participants</a:t>
            </a:r>
          </a:p>
          <a:p>
            <a:pPr lvl="1" eaLnBrk="1" fontAlgn="auto" hangingPunct="1">
              <a:spcAft>
                <a:spcPts val="0"/>
              </a:spcAft>
              <a:buFont typeface="Wingdings" pitchFamily="2" charset="2"/>
              <a:buChar char="§"/>
              <a:defRPr/>
            </a:pPr>
            <a:r>
              <a:rPr lang="en-US" dirty="0" smtClean="0">
                <a:ea typeface="+mn-ea"/>
              </a:rPr>
              <a:t>N = 339</a:t>
            </a:r>
          </a:p>
          <a:p>
            <a:pPr lvl="1" eaLnBrk="1" fontAlgn="auto" hangingPunct="1">
              <a:spcAft>
                <a:spcPts val="0"/>
              </a:spcAft>
              <a:buFont typeface="Wingdings" pitchFamily="2" charset="2"/>
              <a:buChar char="§"/>
              <a:defRPr/>
            </a:pPr>
            <a:r>
              <a:rPr lang="en-US" dirty="0" smtClean="0">
                <a:ea typeface="+mn-ea"/>
              </a:rPr>
              <a:t>211 - Heterosexual Participants, 126 - LGBTQ</a:t>
            </a:r>
          </a:p>
          <a:p>
            <a:pPr lvl="1" eaLnBrk="1" fontAlgn="auto" hangingPunct="1">
              <a:spcAft>
                <a:spcPts val="0"/>
              </a:spcAft>
              <a:buFont typeface="Wingdings" pitchFamily="2" charset="2"/>
              <a:buChar char="§"/>
              <a:defRPr/>
            </a:pPr>
            <a:r>
              <a:rPr lang="en-US" dirty="0" smtClean="0">
                <a:ea typeface="+mn-ea"/>
              </a:rPr>
              <a:t>Majority were White, Christian, and Highly educated</a:t>
            </a:r>
          </a:p>
          <a:p>
            <a:pPr marL="349250" lvl="2" indent="-349250" eaLnBrk="1" fontAlgn="auto" hangingPunct="1">
              <a:spcAft>
                <a:spcPts val="0"/>
              </a:spcAft>
              <a:buFont typeface="Arial" pitchFamily="34" charset="0"/>
              <a:buChar char="•"/>
              <a:defRPr/>
            </a:pPr>
            <a:endParaRPr lang="en-US" sz="3200" dirty="0" smtClean="0">
              <a:ea typeface="+mn-ea"/>
            </a:endParaRPr>
          </a:p>
        </p:txBody>
      </p:sp>
      <p:pic>
        <p:nvPicPr>
          <p:cNvPr id="4" name="Picture 2" descr="H:\DISS-SAFE ZONE\MAIN SZ PICS\SZ PICS\Subtle SZ.JPG"/>
          <p:cNvPicPr>
            <a:picLocks noChangeAspect="1" noChangeArrowheads="1"/>
          </p:cNvPicPr>
          <p:nvPr/>
        </p:nvPicPr>
        <p:blipFill>
          <a:blip r:embed="rId3"/>
          <a:srcRect/>
          <a:stretch>
            <a:fillRect/>
          </a:stretch>
        </p:blipFill>
        <p:spPr bwMode="auto">
          <a:xfrm>
            <a:off x="4499992" y="1340768"/>
            <a:ext cx="3937478" cy="451253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228600"/>
            <a:ext cx="8229600" cy="1036638"/>
          </a:xfrm>
        </p:spPr>
        <p:txBody>
          <a:bodyPr/>
          <a:lstStyle/>
          <a:p>
            <a:pPr eaLnBrk="1" hangingPunct="1"/>
            <a:r>
              <a:rPr lang="en-US" smtClean="0"/>
              <a:t>Method: Measures</a:t>
            </a:r>
          </a:p>
        </p:txBody>
      </p:sp>
      <p:sp>
        <p:nvSpPr>
          <p:cNvPr id="4" name="Content Placeholder 3"/>
          <p:cNvSpPr>
            <a:spLocks noGrp="1"/>
          </p:cNvSpPr>
          <p:nvPr>
            <p:ph idx="1"/>
          </p:nvPr>
        </p:nvSpPr>
        <p:spPr>
          <a:xfrm>
            <a:off x="228600" y="1371600"/>
            <a:ext cx="8458200" cy="4754563"/>
          </a:xfrm>
        </p:spPr>
        <p:txBody>
          <a:bodyPr/>
          <a:lstStyle/>
          <a:p>
            <a:pPr eaLnBrk="1" hangingPunct="1"/>
            <a:r>
              <a:rPr lang="en-US" dirty="0" smtClean="0"/>
              <a:t>Intentions to Seek Counseling Inventory (ISCI) </a:t>
            </a:r>
            <a:r>
              <a:rPr lang="en-US" sz="1600" dirty="0" smtClean="0"/>
              <a:t>(Cash, Begley, </a:t>
            </a:r>
            <a:r>
              <a:rPr lang="en-US" sz="1600" dirty="0" err="1" smtClean="0"/>
              <a:t>McCown</a:t>
            </a:r>
            <a:r>
              <a:rPr lang="en-US" sz="1600" dirty="0" smtClean="0"/>
              <a:t>, &amp; Weise, 1975)</a:t>
            </a:r>
          </a:p>
          <a:p>
            <a:pPr eaLnBrk="1" hangingPunct="1"/>
            <a:r>
              <a:rPr lang="en-US" dirty="0" smtClean="0"/>
              <a:t>Duke Religion Index </a:t>
            </a:r>
            <a:r>
              <a:rPr lang="en-US" sz="1600" dirty="0" smtClean="0"/>
              <a:t>(Koenig et al., 1997)</a:t>
            </a:r>
          </a:p>
          <a:p>
            <a:pPr eaLnBrk="1" hangingPunct="1"/>
            <a:r>
              <a:rPr lang="en-US" dirty="0" smtClean="0"/>
              <a:t>Religious Fundamentalism </a:t>
            </a:r>
            <a:r>
              <a:rPr lang="en-US" sz="1600" dirty="0" smtClean="0"/>
              <a:t>(</a:t>
            </a:r>
            <a:r>
              <a:rPr lang="en-US" sz="1600" dirty="0" err="1" smtClean="0"/>
              <a:t>Altemeyer</a:t>
            </a:r>
            <a:r>
              <a:rPr lang="en-US" sz="1600" dirty="0" smtClean="0"/>
              <a:t> &amp; </a:t>
            </a:r>
            <a:r>
              <a:rPr lang="en-US" sz="1600" dirty="0" err="1" smtClean="0"/>
              <a:t>Hunsberger</a:t>
            </a:r>
            <a:r>
              <a:rPr lang="en-US" sz="1600" dirty="0" smtClean="0"/>
              <a:t>, 1992, 2004)</a:t>
            </a:r>
          </a:p>
          <a:p>
            <a:pPr eaLnBrk="1" hangingPunct="1"/>
            <a:r>
              <a:rPr lang="en-US" dirty="0" smtClean="0"/>
              <a:t>Social Desirability Scale </a:t>
            </a:r>
            <a:r>
              <a:rPr lang="en-US" sz="1600" dirty="0" smtClean="0"/>
              <a:t>(</a:t>
            </a:r>
            <a:r>
              <a:rPr lang="en-US" sz="1600" dirty="0" err="1" smtClean="0"/>
              <a:t>Strahan</a:t>
            </a:r>
            <a:r>
              <a:rPr lang="en-US" sz="1600" dirty="0" smtClean="0"/>
              <a:t> &amp; </a:t>
            </a:r>
            <a:r>
              <a:rPr lang="en-US" sz="1600" dirty="0" err="1" smtClean="0"/>
              <a:t>Gerbasi</a:t>
            </a:r>
            <a:r>
              <a:rPr lang="en-US" sz="1600" dirty="0" smtClean="0"/>
              <a:t>, 1972)</a:t>
            </a:r>
          </a:p>
          <a:p>
            <a:pPr eaLnBrk="1" hangingPunct="1"/>
            <a:r>
              <a:rPr lang="en-US" dirty="0" smtClean="0"/>
              <a:t>Demographic Information Form</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80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20688"/>
            <a:ext cx="5472608" cy="596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4096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smtClean="0"/>
              <a:t>Results</a:t>
            </a:r>
          </a:p>
        </p:txBody>
      </p:sp>
      <p:sp>
        <p:nvSpPr>
          <p:cNvPr id="3" name="Content Placeholder 2"/>
          <p:cNvSpPr>
            <a:spLocks noGrp="1"/>
          </p:cNvSpPr>
          <p:nvPr>
            <p:ph sz="half" idx="1"/>
          </p:nvPr>
        </p:nvSpPr>
        <p:spPr>
          <a:xfrm>
            <a:off x="323528" y="1628800"/>
            <a:ext cx="4038600" cy="4525963"/>
          </a:xfrm>
        </p:spPr>
        <p:txBody>
          <a:bodyPr rtlCol="0">
            <a:normAutofit/>
          </a:bodyPr>
          <a:lstStyle/>
          <a:p>
            <a:pPr eaLnBrk="1" fontAlgn="auto" hangingPunct="1">
              <a:spcAft>
                <a:spcPts val="0"/>
              </a:spcAft>
              <a:buFont typeface="Arial" pitchFamily="34" charset="0"/>
              <a:buChar char="•"/>
              <a:defRPr/>
            </a:pPr>
            <a:r>
              <a:rPr lang="en-US" i="1" dirty="0" smtClean="0">
                <a:ea typeface="+mn-ea"/>
                <a:cs typeface="+mn-cs"/>
              </a:rPr>
              <a:t>Symbols Present?</a:t>
            </a:r>
          </a:p>
          <a:p>
            <a:pPr lvl="1" eaLnBrk="1" fontAlgn="auto" hangingPunct="1">
              <a:spcAft>
                <a:spcPts val="0"/>
              </a:spcAft>
              <a:buFont typeface="Wingdings" pitchFamily="2" charset="2"/>
              <a:buChar char="§"/>
              <a:defRPr/>
            </a:pPr>
            <a:r>
              <a:rPr lang="en-US" sz="3200" dirty="0" smtClean="0">
                <a:ea typeface="+mn-ea"/>
              </a:rPr>
              <a:t>Significant Differences between who Noticed Symbol between LGBTQ and Heterosexual Participants</a:t>
            </a:r>
          </a:p>
          <a:p>
            <a:pPr lvl="1" eaLnBrk="1" fontAlgn="auto" hangingPunct="1">
              <a:spcAft>
                <a:spcPts val="0"/>
              </a:spcAft>
              <a:buFont typeface="Wingdings" pitchFamily="2" charset="2"/>
              <a:buChar char="§"/>
              <a:defRPr/>
            </a:pPr>
            <a:endParaRPr lang="en-US" sz="3200" i="1" dirty="0">
              <a:ea typeface="+mn-ea"/>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697738008"/>
              </p:ext>
            </p:extLst>
          </p:nvPr>
        </p:nvGraphicFramePr>
        <p:xfrm>
          <a:off x="4283968" y="1484784"/>
          <a:ext cx="4604320" cy="50734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dirty="0"/>
              <a:t>Meaning of Subtle Symbol?</a:t>
            </a:r>
          </a:p>
        </p:txBody>
      </p:sp>
      <p:sp>
        <p:nvSpPr>
          <p:cNvPr id="3" name="Content Placeholder 2"/>
          <p:cNvSpPr>
            <a:spLocks noGrp="1"/>
          </p:cNvSpPr>
          <p:nvPr>
            <p:ph idx="1"/>
          </p:nvPr>
        </p:nvSpPr>
        <p:spPr>
          <a:xfrm>
            <a:off x="0" y="1340768"/>
            <a:ext cx="9144000" cy="5256584"/>
          </a:xfrm>
        </p:spPr>
        <p:txBody>
          <a:bodyPr/>
          <a:lstStyle/>
          <a:p>
            <a:pPr eaLnBrk="1" hangingPunct="1"/>
            <a:r>
              <a:rPr lang="en-US" dirty="0" smtClean="0"/>
              <a:t>~ 2/3 of participants had “no idea” of symbol’s meaning</a:t>
            </a:r>
          </a:p>
          <a:p>
            <a:pPr lvl="1" eaLnBrk="1" hangingPunct="1">
              <a:buFont typeface="Wingdings" pitchFamily="-72" charset="2"/>
              <a:buChar char="§"/>
            </a:pPr>
            <a:r>
              <a:rPr lang="en-US" dirty="0" smtClean="0"/>
              <a:t>Only 28% of those who offered a meaning for symbol stated something about sexual orientation </a:t>
            </a:r>
          </a:p>
          <a:p>
            <a:pPr lvl="1" eaLnBrk="1" hangingPunct="1">
              <a:buFont typeface="Wingdings" pitchFamily="-72" charset="2"/>
              <a:buChar char="§"/>
            </a:pPr>
            <a:r>
              <a:rPr lang="en-US" dirty="0" smtClean="0"/>
              <a:t>Sexual orientation influenced whether someone accurately knew the meaning of Subtle symbol </a:t>
            </a:r>
            <a:endParaRPr lang="en-US" dirty="0"/>
          </a:p>
          <a:p>
            <a:pPr lvl="1" eaLnBrk="1" hangingPunct="1">
              <a:buFont typeface="Wingdings" pitchFamily="-72" charset="2"/>
              <a:buChar char="§"/>
            </a:pPr>
            <a:r>
              <a:rPr lang="en-US" dirty="0" smtClean="0"/>
              <a:t>62% of LGBTQ participants accurately knew meaning</a:t>
            </a:r>
          </a:p>
          <a:p>
            <a:pPr lvl="1" eaLnBrk="1" hangingPunct="1">
              <a:buFont typeface="Wingdings" pitchFamily="-72" charset="2"/>
              <a:buChar char="§"/>
            </a:pPr>
            <a:r>
              <a:rPr lang="en-US" dirty="0" smtClean="0"/>
              <a:t>Only 6% (6/104) of heterosexual participants accurately knew meaning</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60417" name="Object 1"/>
          <p:cNvGraphicFramePr>
            <a:graphicFrameLocks/>
          </p:cNvGraphicFramePr>
          <p:nvPr>
            <p:extLst>
              <p:ext uri="{D42A27DB-BD31-4B8C-83A1-F6EECF244321}">
                <p14:modId xmlns:p14="http://schemas.microsoft.com/office/powerpoint/2010/main" val="500074126"/>
              </p:ext>
            </p:extLst>
          </p:nvPr>
        </p:nvGraphicFramePr>
        <p:xfrm>
          <a:off x="0" y="0"/>
          <a:ext cx="9153525" cy="6848475"/>
        </p:xfrm>
        <a:graphic>
          <a:graphicData uri="http://schemas.openxmlformats.org/presentationml/2006/ole">
            <mc:AlternateContent xmlns:mc="http://schemas.openxmlformats.org/markup-compatibility/2006">
              <mc:Choice xmlns:v="urn:schemas-microsoft-com:vml" Requires="v">
                <p:oleObj spid="_x0000_s60459" name="Worksheet" r:id="rId5" imgW="8686800" imgH="6648540" progId="Excel.Sheet.8">
                  <p:embed/>
                </p:oleObj>
              </mc:Choice>
              <mc:Fallback>
                <p:oleObj name="Worksheet" r:id="rId5" imgW="8686800" imgH="6648540" progId="Excel.Sheet.8">
                  <p:embed/>
                  <p:pic>
                    <p:nvPicPr>
                      <p:cNvPr id="0" name="Object 1"/>
                      <p:cNvPicPr>
                        <a:picLocks noChangeArrowheads="1"/>
                      </p:cNvPicPr>
                      <p:nvPr/>
                    </p:nvPicPr>
                    <p:blipFill>
                      <a:blip r:embed="rId6"/>
                      <a:srcRect/>
                      <a:stretch>
                        <a:fillRect/>
                      </a:stretch>
                    </p:blipFill>
                    <p:spPr bwMode="auto">
                      <a:xfrm>
                        <a:off x="0" y="0"/>
                        <a:ext cx="9153525" cy="6848475"/>
                      </a:xfrm>
                      <a:prstGeom prst="rect">
                        <a:avLst/>
                      </a:prstGeom>
                      <a:noFill/>
                      <a:extLst/>
                    </p:spPr>
                  </p:pic>
                </p:oleObj>
              </mc:Fallback>
            </mc:AlternateContent>
          </a:graphicData>
        </a:graphic>
      </p:graphicFrame>
      <p:sp>
        <p:nvSpPr>
          <p:cNvPr id="8" name="Rectangle 7"/>
          <p:cNvSpPr/>
          <p:nvPr/>
        </p:nvSpPr>
        <p:spPr>
          <a:xfrm>
            <a:off x="4211960" y="3284984"/>
            <a:ext cx="2222083" cy="954107"/>
          </a:xfrm>
          <a:prstGeom prst="rect">
            <a:avLst/>
          </a:prstGeom>
          <a:noFill/>
        </p:spPr>
        <p:txBody>
          <a:bodyPr wrap="none" lIns="91440" tIns="45720" rIns="91440" bIns="45720">
            <a:spAutoFit/>
          </a:bodyPr>
          <a:lstStyle/>
          <a:p>
            <a:pPr algn="ctr"/>
            <a:r>
              <a:rPr lang="en-US" sz="2800" b="1" dirty="0" smtClean="0">
                <a:ln w="18000">
                  <a:solidFill>
                    <a:schemeClr val="tx1"/>
                  </a:solidFill>
                  <a:prstDash val="solid"/>
                  <a:miter lim="800000"/>
                </a:ln>
                <a:solidFill>
                  <a:schemeClr val="accent2"/>
                </a:solidFill>
                <a:effectLst>
                  <a:outerShdw blurRad="25500" dist="23000" dir="7020000" algn="tl">
                    <a:srgbClr val="000000">
                      <a:alpha val="50000"/>
                    </a:srgbClr>
                  </a:outerShdw>
                </a:effectLst>
              </a:rPr>
              <a:t>Explicit </a:t>
            </a:r>
          </a:p>
          <a:p>
            <a:pPr algn="ctr"/>
            <a:r>
              <a:rPr lang="en-US" sz="2800" b="1" dirty="0" smtClean="0">
                <a:ln w="18000">
                  <a:solidFill>
                    <a:schemeClr val="tx1"/>
                  </a:solidFill>
                  <a:prstDash val="solid"/>
                  <a:miter lim="800000"/>
                </a:ln>
                <a:solidFill>
                  <a:schemeClr val="accent2"/>
                </a:solidFill>
                <a:effectLst>
                  <a:outerShdw blurRad="25500" dist="23000" dir="7020000" algn="tl">
                    <a:srgbClr val="000000">
                      <a:alpha val="50000"/>
                    </a:srgbClr>
                  </a:outerShdw>
                </a:effectLst>
              </a:rPr>
              <a:t>Affirmation!</a:t>
            </a:r>
            <a:endParaRPr lang="en-US" sz="2800" b="1" dirty="0">
              <a:ln w="18000">
                <a:solidFill>
                  <a:schemeClr val="tx1"/>
                </a:solidFill>
                <a:prstDash val="solid"/>
                <a:miter lim="800000"/>
              </a:ln>
              <a:solidFill>
                <a:schemeClr val="accent2"/>
              </a:solidFill>
              <a:effectLst>
                <a:outerShdw blurRad="25500" dist="23000" dir="7020000" algn="tl">
                  <a:srgbClr val="000000">
                    <a:alpha val="5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dirty="0" smtClean="0"/>
              <a:t>Importance of Study</a:t>
            </a:r>
          </a:p>
        </p:txBody>
      </p:sp>
      <p:sp>
        <p:nvSpPr>
          <p:cNvPr id="3" name="Content Placeholder 2"/>
          <p:cNvSpPr>
            <a:spLocks noGrp="1"/>
          </p:cNvSpPr>
          <p:nvPr>
            <p:ph idx="1"/>
          </p:nvPr>
        </p:nvSpPr>
        <p:spPr>
          <a:xfrm>
            <a:off x="457200" y="1412776"/>
            <a:ext cx="8229600" cy="5256584"/>
          </a:xfrm>
        </p:spPr>
        <p:txBody>
          <a:bodyPr/>
          <a:lstStyle/>
          <a:p>
            <a:pPr eaLnBrk="1" hangingPunct="1"/>
            <a:r>
              <a:rPr lang="en-US" sz="2800" dirty="0" smtClean="0"/>
              <a:t>Consistent with Study I showing differences between LGBTQ and Heterosexual participants in </a:t>
            </a:r>
            <a:r>
              <a:rPr lang="en-US" sz="2800" u="sng" dirty="0" smtClean="0"/>
              <a:t>noticing</a:t>
            </a:r>
            <a:r>
              <a:rPr lang="en-US" sz="2800" dirty="0" smtClean="0"/>
              <a:t> and understanding meaning of the Safe Zone symbol</a:t>
            </a:r>
          </a:p>
          <a:p>
            <a:pPr eaLnBrk="1" hangingPunct="1"/>
            <a:endParaRPr lang="en-US" sz="1000" dirty="0" smtClean="0"/>
          </a:p>
          <a:p>
            <a:pPr eaLnBrk="1" hangingPunct="1"/>
            <a:r>
              <a:rPr lang="en-US" sz="2800" dirty="0" smtClean="0"/>
              <a:t>Safe Zone Symbol continues to show a significant positive impact for LGBTQ individuals</a:t>
            </a:r>
          </a:p>
          <a:p>
            <a:pPr eaLnBrk="1" hangingPunct="1"/>
            <a:endParaRPr lang="en-US" sz="1000" dirty="0" smtClean="0"/>
          </a:p>
          <a:p>
            <a:pPr eaLnBrk="1" hangingPunct="1"/>
            <a:r>
              <a:rPr lang="en-US" sz="2800" dirty="0" smtClean="0"/>
              <a:t>Explicit affirmations increase positive attitudes toward a clinic</a:t>
            </a:r>
          </a:p>
          <a:p>
            <a:pPr eaLnBrk="1" hangingPunct="1"/>
            <a:endParaRPr lang="en-US" sz="1000" dirty="0" smtClean="0"/>
          </a:p>
          <a:p>
            <a:pPr eaLnBrk="1" hangingPunct="1"/>
            <a:r>
              <a:rPr lang="en-US" sz="2800" dirty="0"/>
              <a:t>Results should </a:t>
            </a:r>
            <a:r>
              <a:rPr lang="en-US" sz="2800" b="1" u="sng" dirty="0"/>
              <a:t>ease concerns </a:t>
            </a:r>
            <a:r>
              <a:rPr lang="en-US" sz="2800" dirty="0"/>
              <a:t>that displaying a symbol that overtly affirms sexual orientation might disaffirm other clients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048672"/>
          </a:xfrm>
        </p:spPr>
        <p:txBody>
          <a:bodyPr/>
          <a:lstStyle/>
          <a:p>
            <a:pPr marL="0" indent="0">
              <a:buNone/>
            </a:pPr>
            <a:r>
              <a:rPr lang="en-US" sz="2400" dirty="0" smtClean="0"/>
              <a:t>“I'm </a:t>
            </a:r>
            <a:r>
              <a:rPr lang="en-US" sz="2400" dirty="0"/>
              <a:t>gay, so it eases me to know I'm entering a safe zone</a:t>
            </a:r>
            <a:r>
              <a:rPr lang="en-US" sz="2400" dirty="0" smtClean="0"/>
              <a:t>.”</a:t>
            </a:r>
          </a:p>
          <a:p>
            <a:endParaRPr lang="en-US" sz="1000" dirty="0" smtClean="0"/>
          </a:p>
          <a:p>
            <a:pPr marL="0" indent="0">
              <a:buNone/>
            </a:pPr>
            <a:r>
              <a:rPr lang="en-US" sz="2500" dirty="0" smtClean="0"/>
              <a:t>“Living </a:t>
            </a:r>
            <a:r>
              <a:rPr lang="en-US" sz="2500" dirty="0"/>
              <a:t>in this area, </a:t>
            </a:r>
            <a:r>
              <a:rPr lang="en-US" sz="2500" dirty="0" smtClean="0"/>
              <a:t>LGBTQ people </a:t>
            </a:r>
            <a:r>
              <a:rPr lang="en-US" sz="2500" dirty="0"/>
              <a:t>need to be able to have an outlet for their problems and frustrations. A </a:t>
            </a:r>
            <a:r>
              <a:rPr lang="en-US" sz="2500" dirty="0" smtClean="0"/>
              <a:t>Safe Zone sign, will </a:t>
            </a:r>
            <a:r>
              <a:rPr lang="en-US" sz="2500" dirty="0"/>
              <a:t>give those who see it a sense of relief when entering the </a:t>
            </a:r>
            <a:r>
              <a:rPr lang="en-US" sz="2500" dirty="0" smtClean="0"/>
              <a:t>office. </a:t>
            </a:r>
            <a:r>
              <a:rPr lang="en-US" sz="2500" dirty="0"/>
              <a:t>The </a:t>
            </a:r>
            <a:r>
              <a:rPr lang="en-US" sz="2500" dirty="0" smtClean="0"/>
              <a:t>only downfall </a:t>
            </a:r>
            <a:r>
              <a:rPr lang="en-US" sz="2500" dirty="0"/>
              <a:t>to this is that the sign is only visible to </a:t>
            </a:r>
            <a:r>
              <a:rPr lang="en-US" sz="2500" u="sng" dirty="0"/>
              <a:t>those who are already prepared to enter </a:t>
            </a:r>
            <a:r>
              <a:rPr lang="en-US" sz="2500" dirty="0"/>
              <a:t>the facility, and does not necessarily reach out to those who may just be passing by</a:t>
            </a:r>
            <a:r>
              <a:rPr lang="en-US" sz="2500" dirty="0" smtClean="0"/>
              <a:t>.”</a:t>
            </a:r>
          </a:p>
          <a:p>
            <a:endParaRPr lang="en-US" sz="1000" dirty="0"/>
          </a:p>
          <a:p>
            <a:pPr marL="0" indent="0">
              <a:buNone/>
            </a:pPr>
            <a:r>
              <a:rPr lang="en-US" sz="2500" dirty="0" smtClean="0"/>
              <a:t>“I'm </a:t>
            </a:r>
            <a:r>
              <a:rPr lang="en-US" sz="2500" dirty="0"/>
              <a:t>still indifferent  on how the image of the door makes me feel.  Even the "safe place" image doesn't change that.  If I'm going to this office, I've already decided that I'm going to be myself and honest.  </a:t>
            </a:r>
            <a:r>
              <a:rPr lang="en-US" sz="2500" u="sng" dirty="0"/>
              <a:t>It's the doctor inside the office </a:t>
            </a:r>
            <a:r>
              <a:rPr lang="en-US" sz="2500" dirty="0"/>
              <a:t>that will make me feel that I'm accepted or not</a:t>
            </a:r>
            <a:r>
              <a:rPr lang="en-US" sz="2500" dirty="0" smtClean="0"/>
              <a:t>.”</a:t>
            </a:r>
            <a:endParaRPr lang="en-US" sz="2500" dirty="0"/>
          </a:p>
        </p:txBody>
      </p:sp>
    </p:spTree>
    <p:extLst>
      <p:ext uri="{BB962C8B-B14F-4D97-AF65-F5344CB8AC3E}">
        <p14:creationId xmlns:p14="http://schemas.microsoft.com/office/powerpoint/2010/main" val="3655557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836959"/>
          </a:xfrm>
        </p:spPr>
        <p:txBody>
          <a:bodyPr/>
          <a:lstStyle/>
          <a:p>
            <a:r>
              <a:rPr lang="en-US" sz="4000" dirty="0" smtClean="0"/>
              <a:t>Criticism of Symbols / </a:t>
            </a:r>
            <a:br>
              <a:rPr lang="en-US" sz="4000" dirty="0" smtClean="0"/>
            </a:br>
            <a:r>
              <a:rPr lang="en-US" sz="4000" dirty="0" smtClean="0"/>
              <a:t>Implications for Training</a:t>
            </a:r>
            <a:endParaRPr lang="en-US" sz="4000" dirty="0"/>
          </a:p>
        </p:txBody>
      </p:sp>
      <p:sp>
        <p:nvSpPr>
          <p:cNvPr id="3" name="Content Placeholder 2"/>
          <p:cNvSpPr>
            <a:spLocks noGrp="1"/>
          </p:cNvSpPr>
          <p:nvPr>
            <p:ph idx="1"/>
          </p:nvPr>
        </p:nvSpPr>
        <p:spPr>
          <a:xfrm>
            <a:off x="467544" y="1412776"/>
            <a:ext cx="8229600" cy="5184576"/>
          </a:xfrm>
        </p:spPr>
        <p:txBody>
          <a:bodyPr/>
          <a:lstStyle/>
          <a:p>
            <a:pPr eaLnBrk="1" hangingPunct="1"/>
            <a:r>
              <a:rPr lang="en-US" sz="2800" dirty="0"/>
              <a:t>How do we know ourselves as Trainers / Therapists or our Trainees are actually providing a Safe Zone?</a:t>
            </a:r>
          </a:p>
          <a:p>
            <a:pPr lvl="1" eaLnBrk="1" hangingPunct="1"/>
            <a:r>
              <a:rPr lang="en-US" sz="2400" dirty="0"/>
              <a:t>Only obtaining a Safe Zone Symbol after completing an Ally training </a:t>
            </a:r>
          </a:p>
          <a:p>
            <a:pPr lvl="1" eaLnBrk="1" hangingPunct="1"/>
            <a:r>
              <a:rPr lang="en-US" sz="2400" dirty="0"/>
              <a:t>Affirmative clinical work with LGBTQ clients?</a:t>
            </a:r>
          </a:p>
          <a:p>
            <a:pPr eaLnBrk="1" hangingPunct="1"/>
            <a:endParaRPr lang="en-US" sz="1000" dirty="0" smtClean="0"/>
          </a:p>
          <a:p>
            <a:pPr eaLnBrk="1" hangingPunct="1"/>
            <a:r>
              <a:rPr lang="en-US" sz="2800" dirty="0" smtClean="0"/>
              <a:t>Are Trainees aware of </a:t>
            </a:r>
            <a:r>
              <a:rPr lang="en-US" sz="2800" dirty="0"/>
              <a:t>APA </a:t>
            </a:r>
            <a:r>
              <a:rPr lang="en-US" sz="2800" dirty="0" smtClean="0"/>
              <a:t>Guidelines?</a:t>
            </a:r>
          </a:p>
          <a:p>
            <a:pPr lvl="1" eaLnBrk="1" hangingPunct="1"/>
            <a:r>
              <a:rPr lang="en-US" sz="2200" dirty="0" smtClean="0"/>
              <a:t>Psychotherapy </a:t>
            </a:r>
            <a:r>
              <a:rPr lang="en-US" sz="2200" dirty="0"/>
              <a:t>With </a:t>
            </a:r>
            <a:r>
              <a:rPr lang="en-US" sz="2200" dirty="0" smtClean="0"/>
              <a:t>LGB Clients?</a:t>
            </a:r>
          </a:p>
          <a:p>
            <a:pPr lvl="1" eaLnBrk="1" hangingPunct="1"/>
            <a:r>
              <a:rPr lang="en-US" sz="2200" dirty="0" smtClean="0"/>
              <a:t>Psychotherapy </a:t>
            </a:r>
            <a:r>
              <a:rPr lang="en-US" sz="2200" dirty="0"/>
              <a:t>With Transgender </a:t>
            </a:r>
            <a:r>
              <a:rPr lang="en-US" sz="2200" dirty="0" smtClean="0"/>
              <a:t>&amp; Gender </a:t>
            </a:r>
            <a:r>
              <a:rPr lang="en-US" sz="2200" dirty="0"/>
              <a:t>Nonconforming </a:t>
            </a:r>
            <a:r>
              <a:rPr lang="en-US" sz="2200" dirty="0" smtClean="0"/>
              <a:t>People?</a:t>
            </a:r>
          </a:p>
          <a:p>
            <a:pPr lvl="1" eaLnBrk="1" hangingPunct="1"/>
            <a:r>
              <a:rPr lang="en-US" sz="2200" dirty="0"/>
              <a:t>Standards of Care for the Health of Transsexual, Transgender, and Gender Nonconforming </a:t>
            </a:r>
            <a:r>
              <a:rPr lang="en-US" sz="2200" dirty="0" smtClean="0"/>
              <a:t>People?</a:t>
            </a:r>
          </a:p>
          <a:p>
            <a:pPr lvl="1" eaLnBrk="1" hangingPunct="1"/>
            <a:endParaRPr lang="en-US" sz="1000" dirty="0" smtClean="0"/>
          </a:p>
          <a:p>
            <a:endParaRPr lang="en-US" dirty="0"/>
          </a:p>
        </p:txBody>
      </p:sp>
    </p:spTree>
    <p:extLst>
      <p:ext uri="{BB962C8B-B14F-4D97-AF65-F5344CB8AC3E}">
        <p14:creationId xmlns:p14="http://schemas.microsoft.com/office/powerpoint/2010/main" val="170726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dirty="0" smtClean="0"/>
              <a:t>Importance Related to Training</a:t>
            </a:r>
          </a:p>
        </p:txBody>
      </p:sp>
      <p:sp>
        <p:nvSpPr>
          <p:cNvPr id="3" name="Content Placeholder 2"/>
          <p:cNvSpPr>
            <a:spLocks noGrp="1"/>
          </p:cNvSpPr>
          <p:nvPr>
            <p:ph sz="half" idx="2"/>
          </p:nvPr>
        </p:nvSpPr>
        <p:spPr>
          <a:xfrm>
            <a:off x="107504" y="1412776"/>
            <a:ext cx="8784976" cy="5166890"/>
          </a:xfrm>
        </p:spPr>
        <p:txBody>
          <a:bodyPr/>
          <a:lstStyle/>
          <a:p>
            <a:pPr eaLnBrk="1" hangingPunct="1"/>
            <a:r>
              <a:rPr lang="en-US" sz="2800" dirty="0" smtClean="0"/>
              <a:t>SZ Symbol likely has positive impact for LGBTQ interns, practicum students, colleagues</a:t>
            </a:r>
          </a:p>
          <a:p>
            <a:pPr eaLnBrk="1" hangingPunct="1"/>
            <a:endParaRPr lang="en-US" sz="1000" dirty="0" smtClean="0"/>
          </a:p>
          <a:p>
            <a:pPr eaLnBrk="1" hangingPunct="1"/>
            <a:r>
              <a:rPr lang="en-US" sz="2800" dirty="0" smtClean="0"/>
              <a:t>Explicit affirmations increase positive attitudes for ALL within the Center’s Culture</a:t>
            </a:r>
          </a:p>
          <a:p>
            <a:pPr eaLnBrk="1" hangingPunct="1"/>
            <a:endParaRPr lang="en-US" sz="1200" dirty="0"/>
          </a:p>
          <a:p>
            <a:pPr eaLnBrk="1" hangingPunct="1"/>
            <a:r>
              <a:rPr lang="en-US" sz="2800" dirty="0" smtClean="0"/>
              <a:t>Letter to Applicants</a:t>
            </a:r>
          </a:p>
          <a:p>
            <a:pPr lvl="1" eaLnBrk="1" hangingPunct="1"/>
            <a:endParaRPr lang="en-US" sz="1000" dirty="0" smtClean="0"/>
          </a:p>
          <a:p>
            <a:pPr eaLnBrk="1" hangingPunct="1"/>
            <a:endParaRPr lang="en-US" sz="1000" dirty="0" smtClean="0"/>
          </a:p>
          <a:p>
            <a:pPr eaLnBrk="1" hangingPunct="1"/>
            <a:endParaRPr lang="en-US" sz="1000" dirty="0" smtClean="0"/>
          </a:p>
        </p:txBody>
      </p:sp>
      <p:pic>
        <p:nvPicPr>
          <p:cNvPr id="62466" name="Picture 2" descr="C:\Users\MBewley\Desktop\IMG_67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093857"/>
            <a:ext cx="4644008" cy="376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366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994122"/>
          </a:xfrm>
        </p:spPr>
        <p:txBody>
          <a:bodyPr/>
          <a:lstStyle/>
          <a:p>
            <a:r>
              <a:rPr lang="en-US" dirty="0" smtClean="0"/>
              <a:t>Creating ‘Safe Zones’ for Trainees</a:t>
            </a:r>
            <a:endParaRPr lang="en-US" dirty="0"/>
          </a:p>
        </p:txBody>
      </p:sp>
      <p:sp>
        <p:nvSpPr>
          <p:cNvPr id="3" name="Content Placeholder 2"/>
          <p:cNvSpPr>
            <a:spLocks noGrp="1"/>
          </p:cNvSpPr>
          <p:nvPr>
            <p:ph idx="1"/>
          </p:nvPr>
        </p:nvSpPr>
        <p:spPr>
          <a:xfrm>
            <a:off x="395536" y="1428110"/>
            <a:ext cx="8352928" cy="5169242"/>
          </a:xfrm>
        </p:spPr>
        <p:txBody>
          <a:bodyPr/>
          <a:lstStyle/>
          <a:p>
            <a:r>
              <a:rPr lang="en-US" sz="3100" dirty="0" smtClean="0"/>
              <a:t>Environment: </a:t>
            </a:r>
          </a:p>
          <a:p>
            <a:pPr lvl="1">
              <a:buFont typeface="Arial"/>
              <a:buChar char="•"/>
            </a:pPr>
            <a:r>
              <a:rPr lang="en-US" sz="3100" dirty="0" smtClean="0"/>
              <a:t>Do All Supervisors Display Safe Zone Symbols?</a:t>
            </a:r>
          </a:p>
          <a:p>
            <a:pPr lvl="1">
              <a:buFont typeface="Arial"/>
              <a:buChar char="•"/>
            </a:pPr>
            <a:r>
              <a:rPr lang="en-US" sz="3100" dirty="0" smtClean="0"/>
              <a:t>Magazines Displayed, Groups Offered</a:t>
            </a:r>
          </a:p>
          <a:p>
            <a:pPr lvl="1">
              <a:buFont typeface="Arial"/>
              <a:buChar char="•"/>
            </a:pPr>
            <a:r>
              <a:rPr lang="en-US" sz="3100" dirty="0" smtClean="0"/>
              <a:t>Leaders of Ally Trainings?</a:t>
            </a:r>
          </a:p>
          <a:p>
            <a:pPr lvl="2">
              <a:buFont typeface="Arial"/>
              <a:buChar char="•"/>
            </a:pPr>
            <a:r>
              <a:rPr lang="en-US" sz="3100" dirty="0"/>
              <a:t>Are Interns and trainees required to attend?</a:t>
            </a:r>
          </a:p>
          <a:p>
            <a:pPr lvl="1">
              <a:buFont typeface="Arial"/>
              <a:buChar char="•"/>
            </a:pPr>
            <a:r>
              <a:rPr lang="en-US" sz="3100" dirty="0" smtClean="0"/>
              <a:t>Response to Current Events</a:t>
            </a:r>
          </a:p>
          <a:p>
            <a:pPr lvl="1">
              <a:buFont typeface="Arial"/>
              <a:buChar char="•"/>
            </a:pPr>
            <a:r>
              <a:rPr lang="en-US" sz="3100" dirty="0" smtClean="0"/>
              <a:t>Do you have diverse identity label options on </a:t>
            </a:r>
            <a:r>
              <a:rPr lang="en-US" sz="3100" dirty="0"/>
              <a:t>paperwork at your </a:t>
            </a:r>
            <a:r>
              <a:rPr lang="en-US" sz="3100" dirty="0" smtClean="0"/>
              <a:t>site</a:t>
            </a:r>
          </a:p>
        </p:txBody>
      </p:sp>
    </p:spTree>
    <p:extLst>
      <p:ext uri="{BB962C8B-B14F-4D97-AF65-F5344CB8AC3E}">
        <p14:creationId xmlns:p14="http://schemas.microsoft.com/office/powerpoint/2010/main" val="2115537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5217443"/>
          </a:xfrm>
        </p:spPr>
        <p:txBody>
          <a:bodyPr/>
          <a:lstStyle/>
          <a:p>
            <a:r>
              <a:rPr lang="en-US" dirty="0"/>
              <a:t>How are Sexual Orientation &amp; Gender Identity/Expression </a:t>
            </a:r>
            <a:r>
              <a:rPr lang="en-US" dirty="0" smtClean="0"/>
              <a:t>Discussed in meetings/conceptualizations?</a:t>
            </a:r>
          </a:p>
          <a:p>
            <a:endParaRPr lang="en-US" sz="1000" dirty="0"/>
          </a:p>
          <a:p>
            <a:r>
              <a:rPr lang="en-US" dirty="0"/>
              <a:t>Internship Interviews: </a:t>
            </a:r>
            <a:r>
              <a:rPr lang="en-US" dirty="0" smtClean="0"/>
              <a:t>(vignettes</a:t>
            </a:r>
            <a:r>
              <a:rPr lang="en-US" dirty="0"/>
              <a:t>, experience</a:t>
            </a:r>
            <a:r>
              <a:rPr lang="en-US" dirty="0" smtClean="0"/>
              <a:t>)</a:t>
            </a:r>
          </a:p>
          <a:p>
            <a:endParaRPr lang="en-US" sz="1000" dirty="0"/>
          </a:p>
          <a:p>
            <a:r>
              <a:rPr lang="en-US" dirty="0" smtClean="0"/>
              <a:t>Do All Staff Members Affirm / View Non-Pathologizing Manner?</a:t>
            </a:r>
          </a:p>
          <a:p>
            <a:endParaRPr lang="en-US" sz="1200" dirty="0"/>
          </a:p>
          <a:p>
            <a:r>
              <a:rPr lang="en-US" dirty="0" smtClean="0"/>
              <a:t>How explicit are your Ally Symbols?</a:t>
            </a:r>
            <a:endParaRPr lang="en-US" dirty="0"/>
          </a:p>
          <a:p>
            <a:endParaRPr lang="en-US" dirty="0"/>
          </a:p>
        </p:txBody>
      </p:sp>
      <p:sp>
        <p:nvSpPr>
          <p:cNvPr id="4" name="Title 1"/>
          <p:cNvSpPr>
            <a:spLocks noGrp="1"/>
          </p:cNvSpPr>
          <p:nvPr>
            <p:ph type="title"/>
          </p:nvPr>
        </p:nvSpPr>
        <p:spPr>
          <a:xfrm>
            <a:off x="539552" y="188640"/>
            <a:ext cx="8229600" cy="940966"/>
          </a:xfrm>
        </p:spPr>
        <p:txBody>
          <a:bodyPr/>
          <a:lstStyle/>
          <a:p>
            <a:r>
              <a:rPr lang="en-US" dirty="0" smtClean="0"/>
              <a:t>Other things to Consider</a:t>
            </a:r>
            <a:endParaRPr lang="en-US" dirty="0"/>
          </a:p>
        </p:txBody>
      </p:sp>
      <p:pic>
        <p:nvPicPr>
          <p:cNvPr id="61442" name="Picture 2" descr="C:\Users\MBewley\Desktop\GLBTQ-Safez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447075"/>
            <a:ext cx="1830394" cy="24109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X:\My Personal Folder\TEXAS WOMAN'S UNIV\Random\FACEBOOK Stuff for TWUCC\COLOR Ally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5805264"/>
            <a:ext cx="1908323" cy="105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049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091" name="Picture 3" descr="X:\My Personal Folder\MY USB's\USB - Tech Stuff\TECH\DISS-SAFE ZONE\MAIN SZ PICS\ALL GROUPS SYMB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692696"/>
            <a:ext cx="5472608" cy="585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3671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1139" name="Picture 3" descr="X:\My Personal Folder\MY USB's\USB - Tech Stuff\TECH\DISS-SAFE ZONE\MAIN SZ PICS\SZ PICS\Tornado symb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692696"/>
            <a:ext cx="555752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680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iting room"/>
          <p:cNvPicPr/>
          <p:nvPr/>
        </p:nvPicPr>
        <p:blipFill>
          <a:blip r:embed="rId2" cstate="print"/>
          <a:srcRect/>
          <a:stretch>
            <a:fillRect/>
          </a:stretch>
        </p:blipFill>
        <p:spPr bwMode="auto">
          <a:xfrm>
            <a:off x="377734" y="260648"/>
            <a:ext cx="3960440" cy="2160240"/>
          </a:xfrm>
          <a:prstGeom prst="rect">
            <a:avLst/>
          </a:prstGeom>
          <a:noFill/>
          <a:ln w="9525">
            <a:noFill/>
            <a:miter lim="800000"/>
            <a:headEnd/>
            <a:tailEnd/>
          </a:ln>
        </p:spPr>
      </p:pic>
      <p:pic>
        <p:nvPicPr>
          <p:cNvPr id="90114" name="Picture 2" descr="X:\My Personal Folder\MY USB's\USB - Tech Stuff\TECH\DISS-SAFE ZONE\MAIN SZ PICS\SZ PICS\safezone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20088" y="188640"/>
            <a:ext cx="3489251" cy="3489251"/>
          </a:xfrm>
          <a:prstGeom prst="rect">
            <a:avLst/>
          </a:prstGeom>
          <a:noFill/>
          <a:extLst>
            <a:ext uri="{909E8E84-426E-40DD-AFC4-6F175D3DCCD1}">
              <a14:hiddenFill xmlns:a14="http://schemas.microsoft.com/office/drawing/2010/main">
                <a:solidFill>
                  <a:srgbClr val="FFFFFF"/>
                </a:solidFill>
              </a14:hiddenFill>
            </a:ext>
          </a:extLst>
        </p:spPr>
      </p:pic>
      <p:pic>
        <p:nvPicPr>
          <p:cNvPr id="90115" name="Picture 3" descr="X:\My Personal Folder\MY USB's\USB - Tech Stuff\TECH\DISS-SAFE ZONE\MAIN SZ PICS\SZ PICS\Tornado Symbo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64" y="2852936"/>
            <a:ext cx="2831121" cy="3198118"/>
          </a:xfrm>
          <a:prstGeom prst="rect">
            <a:avLst/>
          </a:prstGeom>
          <a:noFill/>
          <a:extLst>
            <a:ext uri="{909E8E84-426E-40DD-AFC4-6F175D3DCCD1}">
              <a14:hiddenFill xmlns:a14="http://schemas.microsoft.com/office/drawing/2010/main">
                <a:solidFill>
                  <a:srgbClr val="FFFFFF"/>
                </a:solidFill>
              </a14:hiddenFill>
            </a:ext>
          </a:extLst>
        </p:spPr>
      </p:pic>
      <p:pic>
        <p:nvPicPr>
          <p:cNvPr id="90117" name="Picture 5" descr="https://upload.wikimedia.org/wikipedia/commons/thumb/f/f2/MUTCD_D9-6.svg/2000px-MUTCD_D9-6.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7752" y="3027502"/>
            <a:ext cx="2371528" cy="2371528"/>
          </a:xfrm>
          <a:prstGeom prst="rect">
            <a:avLst/>
          </a:prstGeom>
          <a:noFill/>
          <a:extLst>
            <a:ext uri="{909E8E84-426E-40DD-AFC4-6F175D3DCCD1}">
              <a14:hiddenFill xmlns:a14="http://schemas.microsoft.com/office/drawing/2010/main">
                <a:solidFill>
                  <a:srgbClr val="FFFFFF"/>
                </a:solidFill>
              </a14:hiddenFill>
            </a:ext>
          </a:extLst>
        </p:spPr>
      </p:pic>
      <p:pic>
        <p:nvPicPr>
          <p:cNvPr id="901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4005064"/>
            <a:ext cx="2741040" cy="274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844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1470025"/>
          </a:xfrm>
        </p:spPr>
        <p:txBody>
          <a:bodyPr rtlCol="0">
            <a:normAutofit fontScale="90000"/>
          </a:bodyPr>
          <a:lstStyle/>
          <a:p>
            <a:r>
              <a:rPr lang="en-US" dirty="0"/>
              <a:t>The Safe Zone Symbol: Its Impact on Attitudes Toward Seeking Mental Health Services </a:t>
            </a:r>
          </a:p>
        </p:txBody>
      </p:sp>
      <p:sp>
        <p:nvSpPr>
          <p:cNvPr id="3" name="Subtitle 2"/>
          <p:cNvSpPr>
            <a:spLocks noGrp="1"/>
          </p:cNvSpPr>
          <p:nvPr>
            <p:ph type="subTitle" idx="1"/>
          </p:nvPr>
        </p:nvSpPr>
        <p:spPr>
          <a:xfrm>
            <a:off x="1371600" y="3276600"/>
            <a:ext cx="6400800" cy="3276600"/>
          </a:xfrm>
        </p:spPr>
        <p:txBody>
          <a:bodyPr rtlCol="0">
            <a:normAutofit/>
          </a:bodyPr>
          <a:lstStyle/>
          <a:p>
            <a:pPr eaLnBrk="1" fontAlgn="auto" hangingPunct="1">
              <a:spcAft>
                <a:spcPts val="0"/>
              </a:spcAft>
              <a:buFont typeface="Arial" pitchFamily="34" charset="0"/>
              <a:buNone/>
              <a:defRPr/>
            </a:pPr>
            <a:r>
              <a:rPr lang="en-US" dirty="0" smtClean="0">
                <a:solidFill>
                  <a:schemeClr val="tx1"/>
                </a:solidFill>
                <a:ea typeface="+mn-ea"/>
                <a:cs typeface="+mn-cs"/>
              </a:rPr>
              <a:t>Marshall Bewley, Ph.D.</a:t>
            </a:r>
          </a:p>
          <a:p>
            <a:pPr eaLnBrk="1" fontAlgn="auto" hangingPunct="1">
              <a:spcAft>
                <a:spcPts val="0"/>
              </a:spcAft>
              <a:buFont typeface="Arial" pitchFamily="34" charset="0"/>
              <a:buNone/>
              <a:defRPr/>
            </a:pPr>
            <a:r>
              <a:rPr lang="en-US" dirty="0" smtClean="0">
                <a:solidFill>
                  <a:schemeClr val="tx1"/>
                </a:solidFill>
                <a:ea typeface="+mn-ea"/>
                <a:cs typeface="+mn-cs"/>
              </a:rPr>
              <a:t>Texas Woman’s University Counseling Center</a:t>
            </a:r>
          </a:p>
          <a:p>
            <a:pPr eaLnBrk="1" fontAlgn="auto" hangingPunct="1">
              <a:spcAft>
                <a:spcPts val="0"/>
              </a:spcAft>
              <a:buFont typeface="Arial" pitchFamily="34" charset="0"/>
              <a:buNone/>
              <a:defRPr/>
            </a:pPr>
            <a:endParaRPr lang="en-US" dirty="0" smtClean="0">
              <a:solidFill>
                <a:schemeClr val="tx1"/>
              </a:solidFill>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a:xfrm>
            <a:off x="251520" y="1844824"/>
            <a:ext cx="8640960" cy="4525963"/>
          </a:xfrm>
        </p:spPr>
        <p:txBody>
          <a:bodyPr/>
          <a:lstStyle/>
          <a:p>
            <a:pPr marL="514350" lvl="0" indent="-514350">
              <a:buFont typeface="+mj-lt"/>
              <a:buAutoNum type="arabicPeriod"/>
            </a:pPr>
            <a:r>
              <a:rPr lang="en-US" dirty="0" smtClean="0"/>
              <a:t>Understand the impact of the </a:t>
            </a:r>
            <a:r>
              <a:rPr lang="en-US" dirty="0"/>
              <a:t>Safe Zone Symbol </a:t>
            </a:r>
            <a:r>
              <a:rPr lang="en-US" dirty="0" smtClean="0"/>
              <a:t>on </a:t>
            </a:r>
            <a:r>
              <a:rPr lang="en-US" dirty="0"/>
              <a:t>clients’ willingness to seek </a:t>
            </a:r>
            <a:r>
              <a:rPr lang="en-US" dirty="0" smtClean="0"/>
              <a:t>treatment</a:t>
            </a:r>
            <a:endParaRPr lang="en-US" dirty="0"/>
          </a:p>
          <a:p>
            <a:pPr marL="514350" lvl="0" indent="-514350">
              <a:buFont typeface="+mj-lt"/>
              <a:buAutoNum type="arabicPeriod"/>
            </a:pPr>
            <a:r>
              <a:rPr lang="en-US" dirty="0" smtClean="0"/>
              <a:t>Consider </a:t>
            </a:r>
            <a:r>
              <a:rPr lang="en-US" dirty="0"/>
              <a:t>the implications of Safe Zone Symbols </a:t>
            </a:r>
            <a:r>
              <a:rPr lang="en-US" dirty="0" smtClean="0"/>
              <a:t>at your </a:t>
            </a:r>
            <a:r>
              <a:rPr lang="en-US" dirty="0"/>
              <a:t>internship site.</a:t>
            </a:r>
          </a:p>
          <a:p>
            <a:pPr marL="514350" lvl="0" indent="-514350">
              <a:buFont typeface="+mj-lt"/>
              <a:buAutoNum type="arabicPeriod"/>
            </a:pPr>
            <a:r>
              <a:rPr lang="en-US" dirty="0"/>
              <a:t>Identify ways in which explicit affirmation can be implemented at </a:t>
            </a:r>
            <a:r>
              <a:rPr lang="en-US" dirty="0" smtClean="0"/>
              <a:t>your internship site</a:t>
            </a:r>
            <a:endParaRPr lang="en-US" dirty="0"/>
          </a:p>
          <a:p>
            <a:endParaRPr lang="en-US" dirty="0"/>
          </a:p>
        </p:txBody>
      </p:sp>
    </p:spTree>
    <p:extLst>
      <p:ext uri="{BB962C8B-B14F-4D97-AF65-F5344CB8AC3E}">
        <p14:creationId xmlns:p14="http://schemas.microsoft.com/office/powerpoint/2010/main" val="33173106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imgc.allpostersimages.com/images/P-473-488-90/59/5960/2ABQG00Z/posters/greetings-from-lubbock-texas-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43" y="2780928"/>
            <a:ext cx="4768056" cy="357856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lubbock tex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46" name="Picture 6" descr="http://www.bestplaces.net/images/city/Lubbock_T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32693"/>
            <a:ext cx="3450704" cy="345070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19736" y="313866"/>
            <a:ext cx="5040560" cy="2107022"/>
          </a:xfrm>
        </p:spPr>
        <p:txBody>
          <a:bodyPr/>
          <a:lstStyle/>
          <a:p>
            <a:r>
              <a:rPr lang="en-US" dirty="0" smtClean="0"/>
              <a:t>Interest in The Safe Zone…</a:t>
            </a:r>
            <a:endParaRPr lang="en-US" dirty="0"/>
          </a:p>
        </p:txBody>
      </p:sp>
    </p:spTree>
    <p:extLst>
      <p:ext uri="{BB962C8B-B14F-4D97-AF65-F5344CB8AC3E}">
        <p14:creationId xmlns:p14="http://schemas.microsoft.com/office/powerpoint/2010/main" val="32804434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568952" cy="5904656"/>
          </a:xfrm>
        </p:spPr>
        <p:txBody>
          <a:bodyPr/>
          <a:lstStyle/>
          <a:p>
            <a:pPr marL="0" indent="0">
              <a:buNone/>
            </a:pPr>
            <a:r>
              <a:rPr lang="en-US" sz="3500" dirty="0"/>
              <a:t>Psychologists are called to “respect the dignity and worth of all people” by being “aware of and respect[</a:t>
            </a:r>
            <a:r>
              <a:rPr lang="en-US" sz="3500" dirty="0" err="1"/>
              <a:t>ing</a:t>
            </a:r>
            <a:r>
              <a:rPr lang="en-US" sz="3500" dirty="0"/>
              <a:t>] cultural, individual, and role differences, including those based on age, gender, </a:t>
            </a:r>
            <a:r>
              <a:rPr lang="en-US" sz="3500" u="sng" dirty="0"/>
              <a:t>gender identity</a:t>
            </a:r>
            <a:r>
              <a:rPr lang="en-US" sz="3500" dirty="0"/>
              <a:t>, race, ethnicity, culture, national origin, religion, </a:t>
            </a:r>
            <a:r>
              <a:rPr lang="en-US" sz="3500" u="sng" dirty="0"/>
              <a:t>sexual orientation</a:t>
            </a:r>
            <a:r>
              <a:rPr lang="en-US" sz="3500" dirty="0"/>
              <a:t>, disability, language, and socioeconomic status and consider[</a:t>
            </a:r>
            <a:r>
              <a:rPr lang="en-US" sz="3500" dirty="0" err="1"/>
              <a:t>ing</a:t>
            </a:r>
            <a:r>
              <a:rPr lang="en-US" sz="3500" dirty="0"/>
              <a:t>] these factors when working with members of such </a:t>
            </a:r>
            <a:r>
              <a:rPr lang="en-US" sz="3500" dirty="0" smtClean="0"/>
              <a:t>groups” </a:t>
            </a:r>
            <a:r>
              <a:rPr lang="en-US" sz="3500" dirty="0"/>
              <a:t>(APA, 2010, p. 3). </a:t>
            </a:r>
          </a:p>
          <a:p>
            <a:endParaRPr lang="en-US" dirty="0"/>
          </a:p>
        </p:txBody>
      </p:sp>
    </p:spTree>
    <p:extLst>
      <p:ext uri="{BB962C8B-B14F-4D97-AF65-F5344CB8AC3E}">
        <p14:creationId xmlns:p14="http://schemas.microsoft.com/office/powerpoint/2010/main" val="144199166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3739</TotalTime>
  <Words>4106</Words>
  <Application>Microsoft Office PowerPoint</Application>
  <PresentationFormat>On-screen Show (4:3)</PresentationFormat>
  <Paragraphs>271</Paragraphs>
  <Slides>28</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Worksheet</vt:lpstr>
      <vt:lpstr>Experiential Activity</vt:lpstr>
      <vt:lpstr>PowerPoint Presentation</vt:lpstr>
      <vt:lpstr>PowerPoint Presentation</vt:lpstr>
      <vt:lpstr>PowerPoint Presentation</vt:lpstr>
      <vt:lpstr>PowerPoint Presentation</vt:lpstr>
      <vt:lpstr>The Safe Zone Symbol: Its Impact on Attitudes Toward Seeking Mental Health Services </vt:lpstr>
      <vt:lpstr>Learning Objectives </vt:lpstr>
      <vt:lpstr>Interest in The Safe Zone…</vt:lpstr>
      <vt:lpstr>PowerPoint Presentation</vt:lpstr>
      <vt:lpstr>Lesbian-Gay-Bisexual-Transgender-Questioning/Queer (LGBTQ)</vt:lpstr>
      <vt:lpstr>Victimization of LGBTQ</vt:lpstr>
      <vt:lpstr>Hostile Environment</vt:lpstr>
      <vt:lpstr>Safe Zone</vt:lpstr>
      <vt:lpstr>Effects of Safe Zone Symbol</vt:lpstr>
      <vt:lpstr>Study I</vt:lpstr>
      <vt:lpstr>Study II</vt:lpstr>
      <vt:lpstr>Research Questions</vt:lpstr>
      <vt:lpstr>Method</vt:lpstr>
      <vt:lpstr>Method: Measures</vt:lpstr>
      <vt:lpstr>Results</vt:lpstr>
      <vt:lpstr>Meaning of Subtle Symbol?</vt:lpstr>
      <vt:lpstr>PowerPoint Presentation</vt:lpstr>
      <vt:lpstr>Importance of Study</vt:lpstr>
      <vt:lpstr>PowerPoint Presentation</vt:lpstr>
      <vt:lpstr>Criticism of Symbols /  Implications for Training</vt:lpstr>
      <vt:lpstr>Importance Related to Training</vt:lpstr>
      <vt:lpstr>Creating ‘Safe Zones’ for Trainees</vt:lpstr>
      <vt:lpstr>Other things to Consider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Stigma for GLBT Students: The need for a Safe Zone</dc:title>
  <dc:creator>Marshall</dc:creator>
  <cp:lastModifiedBy>Dr. Carmen Cruz</cp:lastModifiedBy>
  <cp:revision>273</cp:revision>
  <dcterms:created xsi:type="dcterms:W3CDTF">2009-06-23T14:56:43Z</dcterms:created>
  <dcterms:modified xsi:type="dcterms:W3CDTF">2017-03-29T21:47:40Z</dcterms:modified>
</cp:coreProperties>
</file>